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8288000" cy="10287000"/>
  <p:notesSz cx="6858000" cy="9144000"/>
  <p:embeddedFontLst>
    <p:embeddedFont>
      <p:font typeface="Inter Medium" charset="1" panose="02000503000000020004"/>
      <p:regular r:id="rId8"/>
    </p:embeddedFont>
    <p:embeddedFont>
      <p:font typeface="Inter Bold" charset="1" panose="020B0802030000000004"/>
      <p:regular r:id="rId9"/>
    </p:embeddedFont>
    <p:embeddedFont>
      <p:font typeface="Inter" charset="1" panose="020B0502030000000004"/>
      <p:regular r:id="rId10"/>
    </p:embeddedFont>
    <p:embeddedFont>
      <p:font typeface="Inter Italics" charset="1" panose="020B05020300000000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479548" y="5143500"/>
            <a:ext cx="5513066" cy="4397799"/>
            <a:chOff x="0" y="0"/>
            <a:chExt cx="1452001" cy="1158268"/>
          </a:xfrm>
        </p:grpSpPr>
        <p:sp>
          <p:nvSpPr>
            <p:cNvPr name="Freeform 3" id="3"/>
            <p:cNvSpPr/>
            <p:nvPr/>
          </p:nvSpPr>
          <p:spPr>
            <a:xfrm flipH="false" flipV="false" rot="0">
              <a:off x="0" y="0"/>
              <a:ext cx="1452001" cy="1158268"/>
            </a:xfrm>
            <a:custGeom>
              <a:avLst/>
              <a:gdLst/>
              <a:ahLst/>
              <a:cxnLst/>
              <a:rect r="r" b="b" t="t" l="l"/>
              <a:pathLst>
                <a:path h="1158268" w="1452001">
                  <a:moveTo>
                    <a:pt x="0" y="0"/>
                  </a:moveTo>
                  <a:lnTo>
                    <a:pt x="1452001" y="0"/>
                  </a:lnTo>
                  <a:lnTo>
                    <a:pt x="1452001" y="1158268"/>
                  </a:lnTo>
                  <a:lnTo>
                    <a:pt x="0" y="1158268"/>
                  </a:lnTo>
                  <a:close/>
                </a:path>
              </a:pathLst>
            </a:custGeom>
            <a:solidFill>
              <a:srgbClr val="D9D9D9"/>
            </a:solidFill>
          </p:spPr>
        </p:sp>
        <p:sp>
          <p:nvSpPr>
            <p:cNvPr name="TextBox 4" id="4"/>
            <p:cNvSpPr txBox="true"/>
            <p:nvPr/>
          </p:nvSpPr>
          <p:spPr>
            <a:xfrm>
              <a:off x="0" y="-19050"/>
              <a:ext cx="1452001" cy="1177318"/>
            </a:xfrm>
            <a:prstGeom prst="rect">
              <a:avLst/>
            </a:prstGeom>
          </p:spPr>
          <p:txBody>
            <a:bodyPr anchor="ctr" rtlCol="false" tIns="50800" lIns="50800" bIns="50800" rIns="50800"/>
            <a:lstStyle/>
            <a:p>
              <a:pPr algn="ctr">
                <a:lnSpc>
                  <a:spcPts val="3000"/>
                </a:lnSpc>
              </a:pPr>
            </a:p>
          </p:txBody>
        </p:sp>
      </p:grpSp>
      <p:grpSp>
        <p:nvGrpSpPr>
          <p:cNvPr name="Group 5" id="5"/>
          <p:cNvGrpSpPr/>
          <p:nvPr/>
        </p:nvGrpSpPr>
        <p:grpSpPr>
          <a:xfrm rot="0">
            <a:off x="-56864" y="10069999"/>
            <a:ext cx="18466079" cy="1038225"/>
            <a:chOff x="0" y="0"/>
            <a:chExt cx="4863494" cy="273442"/>
          </a:xfrm>
        </p:grpSpPr>
        <p:sp>
          <p:nvSpPr>
            <p:cNvPr name="Freeform 6" id="6"/>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7" id="7"/>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Freeform 8" id="8"/>
          <p:cNvSpPr/>
          <p:nvPr/>
        </p:nvSpPr>
        <p:spPr>
          <a:xfrm flipH="false" flipV="false" rot="0">
            <a:off x="12650525" y="2129388"/>
            <a:ext cx="3171112" cy="3803433"/>
          </a:xfrm>
          <a:custGeom>
            <a:avLst/>
            <a:gdLst/>
            <a:ahLst/>
            <a:cxnLst/>
            <a:rect r="r" b="b" t="t" l="l"/>
            <a:pathLst>
              <a:path h="3803433" w="3171112">
                <a:moveTo>
                  <a:pt x="0" y="0"/>
                </a:moveTo>
                <a:lnTo>
                  <a:pt x="3171112" y="0"/>
                </a:lnTo>
                <a:lnTo>
                  <a:pt x="3171112" y="3803432"/>
                </a:lnTo>
                <a:lnTo>
                  <a:pt x="0" y="3803432"/>
                </a:lnTo>
                <a:lnTo>
                  <a:pt x="0" y="0"/>
                </a:lnTo>
                <a:close/>
              </a:path>
            </a:pathLst>
          </a:custGeom>
          <a:blipFill>
            <a:blip r:embed="rId2"/>
            <a:stretch>
              <a:fillRect l="0" t="0" r="0" b="0"/>
            </a:stretch>
          </a:blipFill>
        </p:spPr>
      </p:sp>
      <p:sp>
        <p:nvSpPr>
          <p:cNvPr name="TextBox 9" id="9"/>
          <p:cNvSpPr txBox="true"/>
          <p:nvPr/>
        </p:nvSpPr>
        <p:spPr>
          <a:xfrm rot="0">
            <a:off x="1028700" y="2119863"/>
            <a:ext cx="9776154" cy="6992466"/>
          </a:xfrm>
          <a:prstGeom prst="rect">
            <a:avLst/>
          </a:prstGeom>
        </p:spPr>
        <p:txBody>
          <a:bodyPr anchor="t" rtlCol="false" tIns="0" lIns="0" bIns="0" rIns="0">
            <a:spAutoFit/>
          </a:bodyPr>
          <a:lstStyle/>
          <a:p>
            <a:pPr algn="l">
              <a:lnSpc>
                <a:spcPts val="3749"/>
              </a:lnSpc>
            </a:pPr>
            <a:r>
              <a:rPr lang="en-US" b="true" sz="2999">
                <a:solidFill>
                  <a:srgbClr val="000000"/>
                </a:solidFill>
                <a:latin typeface="Inter Medium"/>
                <a:ea typeface="Inter Medium"/>
                <a:cs typeface="Inter Medium"/>
                <a:sym typeface="Inter Medium"/>
              </a:rPr>
              <a:t>L</a:t>
            </a:r>
            <a:r>
              <a:rPr lang="en-US" b="true" sz="2999">
                <a:solidFill>
                  <a:srgbClr val="000000"/>
                </a:solidFill>
                <a:latin typeface="Inter Medium"/>
                <a:ea typeface="Inter Medium"/>
                <a:cs typeface="Inter Medium"/>
                <a:sym typeface="Inter Medium"/>
              </a:rPr>
              <a:t>e goudron contenu dans les cigarettes peut endommager les minuscules structures semblables à des poils (cils) qui tapissent les voies aériennes.</a:t>
            </a:r>
          </a:p>
          <a:p>
            <a:pPr algn="l">
              <a:lnSpc>
                <a:spcPts val="3749"/>
              </a:lnSpc>
            </a:pPr>
          </a:p>
          <a:p>
            <a:pPr algn="l">
              <a:lnSpc>
                <a:spcPts val="3749"/>
              </a:lnSpc>
            </a:pPr>
            <a:r>
              <a:rPr lang="en-US" b="true" sz="2999">
                <a:solidFill>
                  <a:srgbClr val="000000"/>
                </a:solidFill>
                <a:latin typeface="Inter Medium"/>
                <a:ea typeface="Inter Medium"/>
                <a:cs typeface="Inter Medium"/>
                <a:sym typeface="Inter Medium"/>
              </a:rPr>
              <a:t>Sans les cils pour aider à l’évacuer, le mucus peut s’accumuler dans la poitrine et les voies aériennes. Chez les personnes fumeuses, cela cause une toux accompagnée de mucosités collantes, de couleur verte ou jaune (flegme). C’est ce qu’on appelle la « toux du fumeur » – et c’est plutôt dégoûtant. </a:t>
            </a:r>
          </a:p>
          <a:p>
            <a:pPr algn="l">
              <a:lnSpc>
                <a:spcPts val="3749"/>
              </a:lnSpc>
            </a:pPr>
          </a:p>
          <a:p>
            <a:pPr algn="l">
              <a:lnSpc>
                <a:spcPts val="3749"/>
              </a:lnSpc>
            </a:pPr>
            <a:r>
              <a:rPr lang="en-US" b="true" sz="2999">
                <a:solidFill>
                  <a:srgbClr val="000000"/>
                </a:solidFill>
                <a:latin typeface="Inter Medium"/>
                <a:ea typeface="Inter Medium"/>
                <a:cs typeface="Inter Medium"/>
                <a:sym typeface="Inter Medium"/>
              </a:rPr>
              <a:t>De plus, des bactéries et des débris peuvent se loger dans les voies aériennes et vous rendre plus vulnérable aux infections et aux maladies pulmonaires.</a:t>
            </a:r>
          </a:p>
        </p:txBody>
      </p:sp>
      <p:sp>
        <p:nvSpPr>
          <p:cNvPr name="TextBox 10" id="10"/>
          <p:cNvSpPr txBox="true"/>
          <p:nvPr/>
        </p:nvSpPr>
        <p:spPr>
          <a:xfrm rot="0">
            <a:off x="12078802" y="6045006"/>
            <a:ext cx="4204242" cy="3343275"/>
          </a:xfrm>
          <a:prstGeom prst="rect">
            <a:avLst/>
          </a:prstGeom>
        </p:spPr>
        <p:txBody>
          <a:bodyPr anchor="t" rtlCol="false" tIns="0" lIns="0" bIns="0" rIns="0">
            <a:spAutoFit/>
          </a:bodyPr>
          <a:lstStyle/>
          <a:p>
            <a:pPr algn="ctr">
              <a:lnSpc>
                <a:spcPts val="4500"/>
              </a:lnSpc>
            </a:pPr>
            <a:r>
              <a:rPr lang="en-US" b="true" sz="3600">
                <a:solidFill>
                  <a:srgbClr val="000000"/>
                </a:solidFill>
                <a:latin typeface="Inter Bold"/>
                <a:ea typeface="Inter Bold"/>
                <a:cs typeface="Inter Bold"/>
                <a:sym typeface="Inter Bold"/>
              </a:rPr>
              <a:t>Toux du vapoteur?</a:t>
            </a:r>
          </a:p>
          <a:p>
            <a:pPr algn="ctr">
              <a:lnSpc>
                <a:spcPts val="750"/>
              </a:lnSpc>
            </a:pPr>
          </a:p>
          <a:p>
            <a:pPr algn="ctr">
              <a:lnSpc>
                <a:spcPts val="3000"/>
              </a:lnSpc>
              <a:spcBef>
                <a:spcPct val="0"/>
              </a:spcBef>
            </a:pPr>
            <a:r>
              <a:rPr lang="en-US" b="true" sz="2400">
                <a:solidFill>
                  <a:srgbClr val="000000"/>
                </a:solidFill>
                <a:latin typeface="Inter Medium"/>
                <a:ea typeface="Inter Medium"/>
                <a:cs typeface="Inter Medium"/>
                <a:sym typeface="Inter Medium"/>
              </a:rPr>
              <a:t>D</a:t>
            </a:r>
            <a:r>
              <a:rPr lang="en-US" b="true" sz="2400">
                <a:solidFill>
                  <a:srgbClr val="000000"/>
                </a:solidFill>
                <a:latin typeface="Inter Medium"/>
                <a:ea typeface="Inter Medium"/>
                <a:cs typeface="Inter Medium"/>
                <a:sym typeface="Inter Medium"/>
              </a:rPr>
              <a:t>es chercheur(-euse)s ont découvert que certaines substances chimiques dans les arômes des dispositifs de vapotage peuvent aussi endommager les cils des voies aériennes. </a:t>
            </a:r>
          </a:p>
        </p:txBody>
      </p:sp>
      <p:sp>
        <p:nvSpPr>
          <p:cNvPr name="TextBox 11" id="11"/>
          <p:cNvSpPr txBox="true"/>
          <p:nvPr/>
        </p:nvSpPr>
        <p:spPr>
          <a:xfrm rot="0">
            <a:off x="1028700" y="935809"/>
            <a:ext cx="6315298" cy="997659"/>
          </a:xfrm>
          <a:prstGeom prst="rect">
            <a:avLst/>
          </a:prstGeom>
        </p:spPr>
        <p:txBody>
          <a:bodyPr anchor="t" rtlCol="false" tIns="0" lIns="0" bIns="0" rIns="0">
            <a:spAutoFit/>
          </a:bodyPr>
          <a:lstStyle/>
          <a:p>
            <a:pPr algn="l">
              <a:lnSpc>
                <a:spcPts val="7999"/>
              </a:lnSpc>
              <a:spcBef>
                <a:spcPct val="0"/>
              </a:spcBef>
            </a:pPr>
            <a:r>
              <a:rPr lang="en-US" b="true" sz="6399">
                <a:solidFill>
                  <a:srgbClr val="000000"/>
                </a:solidFill>
                <a:latin typeface="Inter Bold"/>
                <a:ea typeface="Inter Bold"/>
                <a:cs typeface="Inter Bold"/>
                <a:sym typeface="Inter Bold"/>
              </a:rPr>
              <a:t>Toux du fumeur</a:t>
            </a:r>
          </a:p>
        </p:txBody>
      </p:sp>
      <p:grpSp>
        <p:nvGrpSpPr>
          <p:cNvPr name="Group 12" id="12"/>
          <p:cNvGrpSpPr/>
          <p:nvPr/>
        </p:nvGrpSpPr>
        <p:grpSpPr>
          <a:xfrm rot="0">
            <a:off x="14180923" y="903884"/>
            <a:ext cx="3456842" cy="1029585"/>
            <a:chOff x="0" y="0"/>
            <a:chExt cx="4609122" cy="1372780"/>
          </a:xfrm>
        </p:grpSpPr>
        <p:sp>
          <p:nvSpPr>
            <p:cNvPr name="AutoShape 13" id="13"/>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4" id="14"/>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3"/>
              <a:stretch>
                <a:fillRect l="0" t="0" r="0" b="0"/>
              </a:stretch>
            </a:blipFill>
          </p:spPr>
        </p:sp>
        <p:sp>
          <p:nvSpPr>
            <p:cNvPr name="TextBox 15" id="15"/>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16" id="16"/>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6864" y="10069999"/>
            <a:ext cx="18466079" cy="1038225"/>
            <a:chOff x="0" y="0"/>
            <a:chExt cx="4863494" cy="273442"/>
          </a:xfrm>
        </p:grpSpPr>
        <p:sp>
          <p:nvSpPr>
            <p:cNvPr name="Freeform 3" id="3"/>
            <p:cNvSpPr/>
            <p:nvPr/>
          </p:nvSpPr>
          <p:spPr>
            <a:xfrm flipH="false" flipV="false" rot="0">
              <a:off x="0" y="0"/>
              <a:ext cx="4863494" cy="273442"/>
            </a:xfrm>
            <a:custGeom>
              <a:avLst/>
              <a:gdLst/>
              <a:ahLst/>
              <a:cxnLst/>
              <a:rect r="r" b="b" t="t" l="l"/>
              <a:pathLst>
                <a:path h="273442" w="4863494">
                  <a:moveTo>
                    <a:pt x="0" y="0"/>
                  </a:moveTo>
                  <a:lnTo>
                    <a:pt x="4863494" y="0"/>
                  </a:lnTo>
                  <a:lnTo>
                    <a:pt x="4863494" y="273442"/>
                  </a:lnTo>
                  <a:lnTo>
                    <a:pt x="0" y="273442"/>
                  </a:lnTo>
                  <a:close/>
                </a:path>
              </a:pathLst>
            </a:custGeom>
            <a:solidFill>
              <a:srgbClr val="E21216"/>
            </a:solidFill>
          </p:spPr>
        </p:sp>
        <p:sp>
          <p:nvSpPr>
            <p:cNvPr name="TextBox 4" id="4"/>
            <p:cNvSpPr txBox="true"/>
            <p:nvPr/>
          </p:nvSpPr>
          <p:spPr>
            <a:xfrm>
              <a:off x="0" y="-19050"/>
              <a:ext cx="4863494" cy="292492"/>
            </a:xfrm>
            <a:prstGeom prst="rect">
              <a:avLst/>
            </a:prstGeom>
          </p:spPr>
          <p:txBody>
            <a:bodyPr anchor="ctr" rtlCol="false" tIns="50800" lIns="50800" bIns="50800" rIns="50800"/>
            <a:lstStyle/>
            <a:p>
              <a:pPr algn="ctr">
                <a:lnSpc>
                  <a:spcPts val="3000"/>
                </a:lnSpc>
              </a:pPr>
            </a:p>
          </p:txBody>
        </p:sp>
      </p:grpSp>
      <p:sp>
        <p:nvSpPr>
          <p:cNvPr name="TextBox 5" id="5"/>
          <p:cNvSpPr txBox="true"/>
          <p:nvPr/>
        </p:nvSpPr>
        <p:spPr>
          <a:xfrm rot="0">
            <a:off x="771295" y="2346375"/>
            <a:ext cx="9389041" cy="6723906"/>
          </a:xfrm>
          <a:prstGeom prst="rect">
            <a:avLst/>
          </a:prstGeom>
        </p:spPr>
        <p:txBody>
          <a:bodyPr anchor="t" rtlCol="false" tIns="0" lIns="0" bIns="0" rIns="0">
            <a:spAutoFit/>
          </a:bodyPr>
          <a:lstStyle/>
          <a:p>
            <a:pPr algn="l" marL="647703" indent="-323852" lvl="1">
              <a:lnSpc>
                <a:spcPts val="3750"/>
              </a:lnSpc>
              <a:buFont typeface="Arial"/>
              <a:buChar char="•"/>
            </a:pPr>
            <a:r>
              <a:rPr lang="en-US" b="true" sz="3000">
                <a:solidFill>
                  <a:srgbClr val="000000"/>
                </a:solidFill>
                <a:latin typeface="Inter Medium"/>
                <a:ea typeface="Inter Medium"/>
                <a:cs typeface="Inter Medium"/>
                <a:sym typeface="Inter Medium"/>
              </a:rPr>
              <a:t>Le goudron est un résidu brun et collant présent dans la fumée de tabac. Il contient des centaines de substances chimiques, dont plusieurs sont reconnues comme cancérigènes.</a:t>
            </a:r>
          </a:p>
          <a:p>
            <a:pPr algn="l">
              <a:lnSpc>
                <a:spcPts val="1499"/>
              </a:lnSpc>
            </a:pPr>
          </a:p>
          <a:p>
            <a:pPr algn="l" marL="647703" indent="-323852" lvl="1">
              <a:lnSpc>
                <a:spcPts val="3750"/>
              </a:lnSpc>
              <a:buFont typeface="Arial"/>
              <a:buChar char="•"/>
            </a:pPr>
            <a:r>
              <a:rPr lang="en-US" b="true" sz="3000">
                <a:solidFill>
                  <a:srgbClr val="000000"/>
                </a:solidFill>
                <a:latin typeface="Inter Medium"/>
                <a:ea typeface="Inter Medium"/>
                <a:cs typeface="Inter Medium"/>
                <a:sym typeface="Inter Medium"/>
              </a:rPr>
              <a:t>Le goudron des cigarette</a:t>
            </a:r>
            <a:r>
              <a:rPr lang="en-US" b="true" sz="3000">
                <a:solidFill>
                  <a:srgbClr val="000000"/>
                </a:solidFill>
                <a:latin typeface="Inter Medium"/>
                <a:ea typeface="Inter Medium"/>
                <a:cs typeface="Inter Medium"/>
                <a:sym typeface="Inter Medium"/>
              </a:rPr>
              <a:t>s n’est pas le même que celui utilisé pour le revêtement des routes ou des toitures.</a:t>
            </a:r>
          </a:p>
          <a:p>
            <a:pPr algn="l">
              <a:lnSpc>
                <a:spcPts val="1499"/>
              </a:lnSpc>
            </a:pPr>
          </a:p>
          <a:p>
            <a:pPr algn="l" marL="647703" indent="-323852" lvl="1">
              <a:lnSpc>
                <a:spcPts val="3750"/>
              </a:lnSpc>
              <a:buFont typeface="Arial"/>
              <a:buChar char="•"/>
            </a:pPr>
            <a:r>
              <a:rPr lang="en-US" b="true" sz="3000">
                <a:solidFill>
                  <a:srgbClr val="000000"/>
                </a:solidFill>
                <a:latin typeface="Inter Medium"/>
                <a:ea typeface="Inter Medium"/>
                <a:cs typeface="Inter Medium"/>
                <a:sym typeface="Inter Medium"/>
              </a:rPr>
              <a:t>Le goudron présent dans les cigarettes tache les doigts des fumeur(-euse)s d’une couleur jaune-brun.</a:t>
            </a:r>
          </a:p>
          <a:p>
            <a:pPr algn="l">
              <a:lnSpc>
                <a:spcPts val="1499"/>
              </a:lnSpc>
            </a:pPr>
          </a:p>
          <a:p>
            <a:pPr algn="l" marL="647703" indent="-323852" lvl="1">
              <a:lnSpc>
                <a:spcPts val="3750"/>
              </a:lnSpc>
              <a:buFont typeface="Arial"/>
              <a:buChar char="•"/>
            </a:pPr>
            <a:r>
              <a:rPr lang="en-US" b="true" sz="3000">
                <a:solidFill>
                  <a:srgbClr val="000000"/>
                </a:solidFill>
                <a:latin typeface="Inter Medium"/>
                <a:ea typeface="Inter Medium"/>
                <a:cs typeface="Inter Medium"/>
                <a:sym typeface="Inter Medium"/>
              </a:rPr>
              <a:t>Fumer des cigarettes à faible teneur en goudron ne réduit pas toujours le risque de cancer du poumon.</a:t>
            </a:r>
          </a:p>
        </p:txBody>
      </p:sp>
      <p:grpSp>
        <p:nvGrpSpPr>
          <p:cNvPr name="Group 6" id="6"/>
          <p:cNvGrpSpPr/>
          <p:nvPr/>
        </p:nvGrpSpPr>
        <p:grpSpPr>
          <a:xfrm rot="0">
            <a:off x="11049799" y="1754350"/>
            <a:ext cx="8179176" cy="3588614"/>
            <a:chOff x="0" y="0"/>
            <a:chExt cx="10905568" cy="4784818"/>
          </a:xfrm>
        </p:grpSpPr>
        <p:sp>
          <p:nvSpPr>
            <p:cNvPr name="Freeform 7" id="7"/>
            <p:cNvSpPr/>
            <p:nvPr/>
          </p:nvSpPr>
          <p:spPr>
            <a:xfrm flipH="false" flipV="false" rot="0">
              <a:off x="0" y="0"/>
              <a:ext cx="10905568" cy="4784818"/>
            </a:xfrm>
            <a:custGeom>
              <a:avLst/>
              <a:gdLst/>
              <a:ahLst/>
              <a:cxnLst/>
              <a:rect r="r" b="b" t="t" l="l"/>
              <a:pathLst>
                <a:path h="4784818" w="10905568">
                  <a:moveTo>
                    <a:pt x="0" y="0"/>
                  </a:moveTo>
                  <a:lnTo>
                    <a:pt x="10905568" y="0"/>
                  </a:lnTo>
                  <a:lnTo>
                    <a:pt x="10905568" y="4784818"/>
                  </a:lnTo>
                  <a:lnTo>
                    <a:pt x="0" y="4784818"/>
                  </a:lnTo>
                  <a:lnTo>
                    <a:pt x="0" y="0"/>
                  </a:lnTo>
                  <a:close/>
                </a:path>
              </a:pathLst>
            </a:custGeom>
            <a:blipFill>
              <a:blip r:embed="rId2"/>
              <a:stretch>
                <a:fillRect l="0" t="0" r="0" b="0"/>
              </a:stretch>
            </a:blipFill>
          </p:spPr>
        </p:sp>
        <p:grpSp>
          <p:nvGrpSpPr>
            <p:cNvPr name="Group 8" id="8"/>
            <p:cNvGrpSpPr/>
            <p:nvPr/>
          </p:nvGrpSpPr>
          <p:grpSpPr>
            <a:xfrm rot="0">
              <a:off x="119441" y="2738832"/>
              <a:ext cx="2706314" cy="733534"/>
              <a:chOff x="0" y="0"/>
              <a:chExt cx="563067" cy="152617"/>
            </a:xfrm>
          </p:grpSpPr>
          <p:sp>
            <p:nvSpPr>
              <p:cNvPr name="Freeform 9" id="9"/>
              <p:cNvSpPr/>
              <p:nvPr/>
            </p:nvSpPr>
            <p:spPr>
              <a:xfrm flipH="false" flipV="false" rot="0">
                <a:off x="0" y="0"/>
                <a:ext cx="563067" cy="152617"/>
              </a:xfrm>
              <a:custGeom>
                <a:avLst/>
                <a:gdLst/>
                <a:ahLst/>
                <a:cxnLst/>
                <a:rect r="r" b="b" t="t" l="l"/>
                <a:pathLst>
                  <a:path h="152617" w="563067">
                    <a:moveTo>
                      <a:pt x="281534" y="0"/>
                    </a:moveTo>
                    <a:cubicBezTo>
                      <a:pt x="126047" y="0"/>
                      <a:pt x="0" y="34164"/>
                      <a:pt x="0" y="76308"/>
                    </a:cubicBezTo>
                    <a:cubicBezTo>
                      <a:pt x="0" y="118452"/>
                      <a:pt x="126047" y="152617"/>
                      <a:pt x="281534" y="152617"/>
                    </a:cubicBezTo>
                    <a:cubicBezTo>
                      <a:pt x="437020" y="152617"/>
                      <a:pt x="563067" y="118452"/>
                      <a:pt x="563067" y="76308"/>
                    </a:cubicBezTo>
                    <a:cubicBezTo>
                      <a:pt x="563067" y="34164"/>
                      <a:pt x="437020" y="0"/>
                      <a:pt x="281534" y="0"/>
                    </a:cubicBezTo>
                    <a:close/>
                  </a:path>
                </a:pathLst>
              </a:custGeom>
              <a:solidFill>
                <a:srgbClr val="7A6200"/>
              </a:solidFill>
            </p:spPr>
          </p:sp>
          <p:sp>
            <p:nvSpPr>
              <p:cNvPr name="TextBox 10" id="10"/>
              <p:cNvSpPr txBox="true"/>
              <p:nvPr/>
            </p:nvSpPr>
            <p:spPr>
              <a:xfrm>
                <a:off x="52788" y="-4742"/>
                <a:ext cx="457492" cy="143051"/>
              </a:xfrm>
              <a:prstGeom prst="rect">
                <a:avLst/>
              </a:prstGeom>
            </p:spPr>
            <p:txBody>
              <a:bodyPr anchor="ctr" rtlCol="false" tIns="50800" lIns="50800" bIns="50800" rIns="50800"/>
              <a:lstStyle/>
              <a:p>
                <a:pPr algn="ctr">
                  <a:lnSpc>
                    <a:spcPts val="3000"/>
                  </a:lnSpc>
                </a:pPr>
              </a:p>
            </p:txBody>
          </p:sp>
        </p:grpSp>
        <p:sp>
          <p:nvSpPr>
            <p:cNvPr name="Freeform 11" id="11"/>
            <p:cNvSpPr/>
            <p:nvPr/>
          </p:nvSpPr>
          <p:spPr>
            <a:xfrm flipH="false" flipV="false" rot="0">
              <a:off x="423193" y="2873663"/>
              <a:ext cx="2098809" cy="1660682"/>
            </a:xfrm>
            <a:custGeom>
              <a:avLst/>
              <a:gdLst/>
              <a:ahLst/>
              <a:cxnLst/>
              <a:rect r="r" b="b" t="t" l="l"/>
              <a:pathLst>
                <a:path h="1660682" w="2098809">
                  <a:moveTo>
                    <a:pt x="0" y="0"/>
                  </a:moveTo>
                  <a:lnTo>
                    <a:pt x="2098809" y="0"/>
                  </a:lnTo>
                  <a:lnTo>
                    <a:pt x="2098809" y="1660683"/>
                  </a:lnTo>
                  <a:lnTo>
                    <a:pt x="0" y="16606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TextBox 12" id="12"/>
          <p:cNvSpPr txBox="true"/>
          <p:nvPr/>
        </p:nvSpPr>
        <p:spPr>
          <a:xfrm rot="0">
            <a:off x="10721716" y="6095733"/>
            <a:ext cx="6211104" cy="2324472"/>
          </a:xfrm>
          <a:prstGeom prst="rect">
            <a:avLst/>
          </a:prstGeom>
        </p:spPr>
        <p:txBody>
          <a:bodyPr anchor="t" rtlCol="false" tIns="0" lIns="0" bIns="0" rIns="0">
            <a:spAutoFit/>
          </a:bodyPr>
          <a:lstStyle/>
          <a:p>
            <a:pPr algn="l" marL="647698" indent="-323849" lvl="1">
              <a:lnSpc>
                <a:spcPts val="3749"/>
              </a:lnSpc>
              <a:buFont typeface="Arial"/>
              <a:buChar char="•"/>
            </a:pPr>
            <a:r>
              <a:rPr lang="en-US" b="true" sz="2999">
                <a:solidFill>
                  <a:srgbClr val="000000"/>
                </a:solidFill>
                <a:latin typeface="Inter Medium"/>
                <a:ea typeface="Inter Medium"/>
                <a:cs typeface="Inter Medium"/>
                <a:sym typeface="Inter Medium"/>
              </a:rPr>
              <a:t>Fu</a:t>
            </a:r>
            <a:r>
              <a:rPr lang="en-US" b="true" sz="2999">
                <a:solidFill>
                  <a:srgbClr val="000000"/>
                </a:solidFill>
                <a:latin typeface="Inter Medium"/>
                <a:ea typeface="Inter Medium"/>
                <a:cs typeface="Inter Medium"/>
                <a:sym typeface="Inter Medium"/>
              </a:rPr>
              <a:t>mer un paquet de cigarettes par jour pendant un an dépose environ 1/2 tasse de goudron dans vos poumons!</a:t>
            </a:r>
          </a:p>
        </p:txBody>
      </p:sp>
      <p:sp>
        <p:nvSpPr>
          <p:cNvPr name="TextBox 13" id="13"/>
          <p:cNvSpPr txBox="true"/>
          <p:nvPr/>
        </p:nvSpPr>
        <p:spPr>
          <a:xfrm rot="0">
            <a:off x="1028700" y="1000125"/>
            <a:ext cx="8066187" cy="997659"/>
          </a:xfrm>
          <a:prstGeom prst="rect">
            <a:avLst/>
          </a:prstGeom>
        </p:spPr>
        <p:txBody>
          <a:bodyPr anchor="t" rtlCol="false" tIns="0" lIns="0" bIns="0" rIns="0">
            <a:spAutoFit/>
          </a:bodyPr>
          <a:lstStyle/>
          <a:p>
            <a:pPr algn="ctr">
              <a:lnSpc>
                <a:spcPts val="7999"/>
              </a:lnSpc>
              <a:spcBef>
                <a:spcPct val="0"/>
              </a:spcBef>
            </a:pPr>
            <a:r>
              <a:rPr lang="en-US" b="true" sz="6399">
                <a:solidFill>
                  <a:srgbClr val="000000"/>
                </a:solidFill>
                <a:latin typeface="Inter Bold"/>
                <a:ea typeface="Inter Bold"/>
                <a:cs typeface="Inter Bold"/>
                <a:sym typeface="Inter Bold"/>
              </a:rPr>
              <a:t>F</a:t>
            </a:r>
            <a:r>
              <a:rPr lang="en-US" b="true" sz="6399">
                <a:solidFill>
                  <a:srgbClr val="000000"/>
                </a:solidFill>
                <a:latin typeface="Inter Bold"/>
                <a:ea typeface="Inter Bold"/>
                <a:cs typeface="Inter Bold"/>
                <a:sym typeface="Inter Bold"/>
              </a:rPr>
              <a:t>aits sur le goudron </a:t>
            </a:r>
          </a:p>
        </p:txBody>
      </p:sp>
      <p:grpSp>
        <p:nvGrpSpPr>
          <p:cNvPr name="Group 14" id="14"/>
          <p:cNvGrpSpPr/>
          <p:nvPr/>
        </p:nvGrpSpPr>
        <p:grpSpPr>
          <a:xfrm rot="0">
            <a:off x="13475978" y="876305"/>
            <a:ext cx="3456842" cy="1029585"/>
            <a:chOff x="0" y="0"/>
            <a:chExt cx="4609122" cy="1372780"/>
          </a:xfrm>
        </p:grpSpPr>
        <p:sp>
          <p:nvSpPr>
            <p:cNvPr name="AutoShape 15" id="15"/>
            <p:cNvSpPr/>
            <p:nvPr/>
          </p:nvSpPr>
          <p:spPr>
            <a:xfrm>
              <a:off x="201238" y="485183"/>
              <a:ext cx="4206647" cy="0"/>
            </a:xfrm>
            <a:prstGeom prst="line">
              <a:avLst/>
            </a:prstGeom>
            <a:ln cap="flat" w="12700">
              <a:solidFill>
                <a:srgbClr val="000000"/>
              </a:solidFill>
              <a:prstDash val="solid"/>
              <a:headEnd type="none" len="sm" w="sm"/>
              <a:tailEnd type="none" len="sm" w="sm"/>
            </a:ln>
          </p:spPr>
        </p:sp>
        <p:sp>
          <p:nvSpPr>
            <p:cNvPr name="Freeform 16" id="16"/>
            <p:cNvSpPr/>
            <p:nvPr/>
          </p:nvSpPr>
          <p:spPr>
            <a:xfrm flipH="false" flipV="false" rot="0">
              <a:off x="201238" y="618533"/>
              <a:ext cx="4237343" cy="754247"/>
            </a:xfrm>
            <a:custGeom>
              <a:avLst/>
              <a:gdLst/>
              <a:ahLst/>
              <a:cxnLst/>
              <a:rect r="r" b="b" t="t" l="l"/>
              <a:pathLst>
                <a:path h="754247" w="4237343">
                  <a:moveTo>
                    <a:pt x="0" y="0"/>
                  </a:moveTo>
                  <a:lnTo>
                    <a:pt x="4237343" y="0"/>
                  </a:lnTo>
                  <a:lnTo>
                    <a:pt x="4237343" y="754247"/>
                  </a:lnTo>
                  <a:lnTo>
                    <a:pt x="0" y="754247"/>
                  </a:lnTo>
                  <a:lnTo>
                    <a:pt x="0" y="0"/>
                  </a:lnTo>
                  <a:close/>
                </a:path>
              </a:pathLst>
            </a:custGeom>
            <a:blipFill>
              <a:blip r:embed="rId5"/>
              <a:stretch>
                <a:fillRect l="0" t="0" r="0" b="0"/>
              </a:stretch>
            </a:blipFill>
          </p:spPr>
        </p:sp>
        <p:sp>
          <p:nvSpPr>
            <p:cNvPr name="TextBox 17" id="17"/>
            <p:cNvSpPr txBox="true"/>
            <p:nvPr/>
          </p:nvSpPr>
          <p:spPr>
            <a:xfrm rot="0">
              <a:off x="0" y="-38100"/>
              <a:ext cx="4609122" cy="396240"/>
            </a:xfrm>
            <a:prstGeom prst="rect">
              <a:avLst/>
            </a:prstGeom>
          </p:spPr>
          <p:txBody>
            <a:bodyPr anchor="t" rtlCol="false" tIns="0" lIns="0" bIns="0" rIns="0">
              <a:spAutoFit/>
            </a:bodyPr>
            <a:lstStyle/>
            <a:p>
              <a:pPr algn="ctr">
                <a:lnSpc>
                  <a:spcPts val="2520"/>
                </a:lnSpc>
                <a:spcBef>
                  <a:spcPct val="0"/>
                </a:spcBef>
              </a:pPr>
              <a:r>
                <a:rPr lang="en-US" sz="1800">
                  <a:solidFill>
                    <a:srgbClr val="000000"/>
                  </a:solidFill>
                  <a:latin typeface="Inter"/>
                  <a:ea typeface="Inter"/>
                  <a:cs typeface="Inter"/>
                  <a:sym typeface="Inter"/>
                </a:rPr>
                <a:t>DES POUMONS POUR LA VIE</a:t>
              </a:r>
            </a:p>
          </p:txBody>
        </p:sp>
      </p:grpSp>
      <p:sp>
        <p:nvSpPr>
          <p:cNvPr name="TextBox 18" id="18"/>
          <p:cNvSpPr txBox="true"/>
          <p:nvPr/>
        </p:nvSpPr>
        <p:spPr>
          <a:xfrm rot="0">
            <a:off x="1028700" y="9712749"/>
            <a:ext cx="12305166" cy="165100"/>
          </a:xfrm>
          <a:prstGeom prst="rect">
            <a:avLst/>
          </a:prstGeom>
        </p:spPr>
        <p:txBody>
          <a:bodyPr anchor="t" rtlCol="false" tIns="0" lIns="0" bIns="0" rIns="0">
            <a:spAutoFit/>
          </a:bodyPr>
          <a:lstStyle/>
          <a:p>
            <a:pPr algn="l">
              <a:lnSpc>
                <a:spcPts val="1399"/>
              </a:lnSpc>
              <a:spcBef>
                <a:spcPct val="0"/>
              </a:spcBef>
            </a:pPr>
            <a:r>
              <a:rPr lang="en-US" sz="999" i="true">
                <a:solidFill>
                  <a:srgbClr val="000000"/>
                </a:solidFill>
                <a:latin typeface="Inter Italics"/>
                <a:ea typeface="Inter Italics"/>
                <a:cs typeface="Inter Italics"/>
                <a:sym typeface="Inter Italics"/>
              </a:rPr>
              <a:t>Des poumons pour la vie </a:t>
            </a:r>
            <a:r>
              <a:rPr lang="en-US" sz="999">
                <a:solidFill>
                  <a:srgbClr val="000000"/>
                </a:solidFill>
                <a:latin typeface="Inter"/>
                <a:ea typeface="Inter"/>
                <a:cs typeface="Inter"/>
                <a:sym typeface="Inter"/>
              </a:rPr>
              <a:t>est une une marque déposée de l’Association pulmonaire du Canada. Reproduction à des fins non commerciales et éducatives uniquement.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DAGyHXqqsUA</dc:identifier>
  <dcterms:modified xsi:type="dcterms:W3CDTF">2011-08-01T06:04:30Z</dcterms:modified>
  <cp:revision>1</cp:revision>
  <dc:title>LRFL How vaping and smoking harm the body</dc:title>
</cp:coreProperties>
</file>