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18288000" cy="10287000"/>
  <p:notesSz cx="6858000" cy="9144000"/>
  <p:embeddedFontLst>
    <p:embeddedFont>
      <p:font typeface="Inter Medium" charset="1" panose="02000503000000020004"/>
      <p:regular r:id="rId8"/>
    </p:embeddedFont>
    <p:embeddedFont>
      <p:font typeface="Inter Bold" charset="1" panose="020B0802030000000004"/>
      <p:regular r:id="rId9"/>
    </p:embeddedFont>
    <p:embeddedFont>
      <p:font typeface="Inter Italics" charset="1" panose="020B0502030000000004"/>
      <p:regular r:id="rId10"/>
    </p:embeddedFont>
    <p:embeddedFont>
      <p:font typeface="Inter" charset="1" panose="020B0502030000000004"/>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2.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56864" y="10069999"/>
            <a:ext cx="18466079" cy="1038225"/>
            <a:chOff x="0" y="0"/>
            <a:chExt cx="4863494" cy="273442"/>
          </a:xfrm>
        </p:grpSpPr>
        <p:sp>
          <p:nvSpPr>
            <p:cNvPr name="Freeform 3" id="3"/>
            <p:cNvSpPr/>
            <p:nvPr/>
          </p:nvSpPr>
          <p:spPr>
            <a:xfrm flipH="false" flipV="false" rot="0">
              <a:off x="0" y="0"/>
              <a:ext cx="4863494" cy="273442"/>
            </a:xfrm>
            <a:custGeom>
              <a:avLst/>
              <a:gdLst/>
              <a:ahLst/>
              <a:cxnLst/>
              <a:rect r="r" b="b" t="t" l="l"/>
              <a:pathLst>
                <a:path h="273442" w="4863494">
                  <a:moveTo>
                    <a:pt x="0" y="0"/>
                  </a:moveTo>
                  <a:lnTo>
                    <a:pt x="4863494" y="0"/>
                  </a:lnTo>
                  <a:lnTo>
                    <a:pt x="4863494" y="273442"/>
                  </a:lnTo>
                  <a:lnTo>
                    <a:pt x="0" y="273442"/>
                  </a:lnTo>
                  <a:close/>
                </a:path>
              </a:pathLst>
            </a:custGeom>
            <a:solidFill>
              <a:srgbClr val="E21216"/>
            </a:solidFill>
          </p:spPr>
        </p:sp>
        <p:sp>
          <p:nvSpPr>
            <p:cNvPr name="TextBox 4" id="4"/>
            <p:cNvSpPr txBox="true"/>
            <p:nvPr/>
          </p:nvSpPr>
          <p:spPr>
            <a:xfrm>
              <a:off x="0" y="-19050"/>
              <a:ext cx="4863494" cy="292492"/>
            </a:xfrm>
            <a:prstGeom prst="rect">
              <a:avLst/>
            </a:prstGeom>
          </p:spPr>
          <p:txBody>
            <a:bodyPr anchor="ctr" rtlCol="false" tIns="50800" lIns="50800" bIns="50800" rIns="50800"/>
            <a:lstStyle/>
            <a:p>
              <a:pPr algn="ctr">
                <a:lnSpc>
                  <a:spcPts val="3000"/>
                </a:lnSpc>
              </a:pPr>
            </a:p>
          </p:txBody>
        </p:sp>
      </p:grpSp>
      <p:sp>
        <p:nvSpPr>
          <p:cNvPr name="Freeform 5" id="5"/>
          <p:cNvSpPr/>
          <p:nvPr/>
        </p:nvSpPr>
        <p:spPr>
          <a:xfrm flipH="false" flipV="false" rot="0">
            <a:off x="8055345" y="1823909"/>
            <a:ext cx="4764589" cy="3906963"/>
          </a:xfrm>
          <a:custGeom>
            <a:avLst/>
            <a:gdLst/>
            <a:ahLst/>
            <a:cxnLst/>
            <a:rect r="r" b="b" t="t" l="l"/>
            <a:pathLst>
              <a:path h="3906963" w="4764589">
                <a:moveTo>
                  <a:pt x="0" y="0"/>
                </a:moveTo>
                <a:lnTo>
                  <a:pt x="4764589" y="0"/>
                </a:lnTo>
                <a:lnTo>
                  <a:pt x="4764589" y="3906963"/>
                </a:lnTo>
                <a:lnTo>
                  <a:pt x="0" y="3906963"/>
                </a:lnTo>
                <a:lnTo>
                  <a:pt x="0" y="0"/>
                </a:lnTo>
                <a:close/>
              </a:path>
            </a:pathLst>
          </a:custGeom>
          <a:blipFill>
            <a:blip r:embed="rId2"/>
            <a:stretch>
              <a:fillRect l="0" t="0" r="0" b="0"/>
            </a:stretch>
          </a:blipFill>
        </p:spPr>
      </p:sp>
      <p:sp>
        <p:nvSpPr>
          <p:cNvPr name="TextBox 6" id="6"/>
          <p:cNvSpPr txBox="true"/>
          <p:nvPr/>
        </p:nvSpPr>
        <p:spPr>
          <a:xfrm rot="0">
            <a:off x="855153" y="2658774"/>
            <a:ext cx="5999056" cy="6761938"/>
          </a:xfrm>
          <a:prstGeom prst="rect">
            <a:avLst/>
          </a:prstGeom>
        </p:spPr>
        <p:txBody>
          <a:bodyPr anchor="t" rtlCol="false" tIns="0" lIns="0" bIns="0" rIns="0">
            <a:spAutoFit/>
          </a:bodyPr>
          <a:lstStyle/>
          <a:p>
            <a:pPr algn="l" marL="647702" indent="-323851" lvl="1">
              <a:lnSpc>
                <a:spcPts val="3630"/>
              </a:lnSpc>
              <a:buFont typeface="Arial"/>
              <a:buChar char="•"/>
            </a:pPr>
            <a:r>
              <a:rPr lang="en-US" b="true" sz="3000">
                <a:solidFill>
                  <a:srgbClr val="000000"/>
                </a:solidFill>
                <a:latin typeface="Inter Medium"/>
                <a:ea typeface="Inter Medium"/>
                <a:cs typeface="Inter Medium"/>
                <a:sym typeface="Inter Medium"/>
              </a:rPr>
              <a:t>Cela inclut l'emphysème et la bronchite chronique</a:t>
            </a:r>
          </a:p>
          <a:p>
            <a:pPr algn="l">
              <a:lnSpc>
                <a:spcPts val="968"/>
              </a:lnSpc>
            </a:pPr>
          </a:p>
          <a:p>
            <a:pPr algn="l" marL="647702" indent="-323851" lvl="1">
              <a:lnSpc>
                <a:spcPts val="3630"/>
              </a:lnSpc>
              <a:buFont typeface="Arial"/>
              <a:buChar char="•"/>
            </a:pPr>
            <a:r>
              <a:rPr lang="en-US" b="true" sz="3000">
                <a:solidFill>
                  <a:srgbClr val="000000"/>
                </a:solidFill>
                <a:latin typeface="Inter Medium"/>
                <a:ea typeface="Inter Medium"/>
                <a:cs typeface="Inter Medium"/>
                <a:sym typeface="Inter Medium"/>
              </a:rPr>
              <a:t>F</a:t>
            </a:r>
            <a:r>
              <a:rPr lang="en-US" b="true" sz="3000">
                <a:solidFill>
                  <a:srgbClr val="000000"/>
                </a:solidFill>
                <a:latin typeface="Inter Medium"/>
                <a:ea typeface="Inter Medium"/>
                <a:cs typeface="Inter Medium"/>
                <a:sym typeface="Inter Medium"/>
              </a:rPr>
              <a:t>ait enfler tes voies aériennes, qui se remplissent de mucus</a:t>
            </a:r>
          </a:p>
          <a:p>
            <a:pPr algn="l">
              <a:lnSpc>
                <a:spcPts val="968"/>
              </a:lnSpc>
            </a:pPr>
          </a:p>
          <a:p>
            <a:pPr algn="l" marL="647702" indent="-323851" lvl="1">
              <a:lnSpc>
                <a:spcPts val="3630"/>
              </a:lnSpc>
              <a:buFont typeface="Arial"/>
              <a:buChar char="•"/>
            </a:pPr>
            <a:r>
              <a:rPr lang="en-US" b="true" sz="3000">
                <a:solidFill>
                  <a:srgbClr val="000000"/>
                </a:solidFill>
                <a:latin typeface="Inter Medium"/>
                <a:ea typeface="Inter Medium"/>
                <a:cs typeface="Inter Medium"/>
                <a:sym typeface="Inter Medium"/>
              </a:rPr>
              <a:t>Les</a:t>
            </a:r>
            <a:r>
              <a:rPr lang="en-US" b="true" sz="3000">
                <a:solidFill>
                  <a:srgbClr val="000000"/>
                </a:solidFill>
                <a:latin typeface="Inter Medium"/>
                <a:ea typeface="Inter Medium"/>
                <a:cs typeface="Inter Medium"/>
                <a:sym typeface="Inter Medium"/>
              </a:rPr>
              <a:t> sacs d’air (alvéoles) de tes poumons se brisent, c equi piège l’air dans tes poumons</a:t>
            </a:r>
          </a:p>
          <a:p>
            <a:pPr algn="l" marL="647702" indent="-323851" lvl="1">
              <a:lnSpc>
                <a:spcPts val="3630"/>
              </a:lnSpc>
              <a:buFont typeface="Arial"/>
              <a:buChar char="•"/>
            </a:pPr>
            <a:r>
              <a:rPr lang="en-US" b="true" sz="3000">
                <a:solidFill>
                  <a:srgbClr val="000000"/>
                </a:solidFill>
                <a:latin typeface="Inter Medium"/>
                <a:ea typeface="Inter Medium"/>
                <a:cs typeface="Inter Medium"/>
                <a:sym typeface="Inter Medium"/>
              </a:rPr>
              <a:t>Cela peut rendre la respiration très difficile</a:t>
            </a:r>
          </a:p>
          <a:p>
            <a:pPr algn="l">
              <a:lnSpc>
                <a:spcPts val="968"/>
              </a:lnSpc>
            </a:pPr>
            <a:r>
              <a:rPr lang="en-US" sz="800" b="true">
                <a:solidFill>
                  <a:srgbClr val="000000"/>
                </a:solidFill>
                <a:latin typeface="Inter Medium"/>
                <a:ea typeface="Inter Medium"/>
                <a:cs typeface="Inter Medium"/>
                <a:sym typeface="Inter Medium"/>
              </a:rPr>
              <a:t> </a:t>
            </a:r>
          </a:p>
          <a:p>
            <a:pPr algn="l" marL="647702" indent="-323851" lvl="1">
              <a:lnSpc>
                <a:spcPts val="3630"/>
              </a:lnSpc>
              <a:buFont typeface="Arial"/>
              <a:buChar char="•"/>
            </a:pPr>
            <a:r>
              <a:rPr lang="en-US" b="true" sz="3000">
                <a:solidFill>
                  <a:srgbClr val="000000"/>
                </a:solidFill>
                <a:latin typeface="Inter Medium"/>
                <a:ea typeface="Inter Medium"/>
                <a:cs typeface="Inter Medium"/>
                <a:sym typeface="Inter Medium"/>
              </a:rPr>
              <a:t>Près de</a:t>
            </a:r>
            <a:r>
              <a:rPr lang="en-US" b="true" sz="3000">
                <a:solidFill>
                  <a:srgbClr val="000000"/>
                </a:solidFill>
                <a:latin typeface="Inter Medium"/>
                <a:ea typeface="Inter Medium"/>
                <a:cs typeface="Inter Medium"/>
                <a:sym typeface="Inter Medium"/>
              </a:rPr>
              <a:t> 70 % des personnes atteintes de MPOC ont des antécédents de tabagisme.</a:t>
            </a:r>
          </a:p>
        </p:txBody>
      </p:sp>
      <p:sp>
        <p:nvSpPr>
          <p:cNvPr name="TextBox 7" id="7"/>
          <p:cNvSpPr txBox="true"/>
          <p:nvPr/>
        </p:nvSpPr>
        <p:spPr>
          <a:xfrm rot="0">
            <a:off x="1028700" y="1034910"/>
            <a:ext cx="12582379" cy="1530880"/>
          </a:xfrm>
          <a:prstGeom prst="rect">
            <a:avLst/>
          </a:prstGeom>
        </p:spPr>
        <p:txBody>
          <a:bodyPr anchor="t" rtlCol="false" tIns="0" lIns="0" bIns="0" rIns="0">
            <a:spAutoFit/>
          </a:bodyPr>
          <a:lstStyle/>
          <a:p>
            <a:pPr algn="l">
              <a:lnSpc>
                <a:spcPts val="5992"/>
              </a:lnSpc>
            </a:pPr>
            <a:r>
              <a:rPr lang="en-US" sz="5600" b="true">
                <a:solidFill>
                  <a:srgbClr val="000000"/>
                </a:solidFill>
                <a:latin typeface="Inter Bold"/>
                <a:ea typeface="Inter Bold"/>
                <a:cs typeface="Inter Bold"/>
                <a:sym typeface="Inter Bold"/>
              </a:rPr>
              <a:t>Maladie pulmonaire obstructive chronique (MPOC)</a:t>
            </a:r>
          </a:p>
        </p:txBody>
      </p:sp>
      <p:sp>
        <p:nvSpPr>
          <p:cNvPr name="TextBox 8" id="8"/>
          <p:cNvSpPr txBox="true"/>
          <p:nvPr/>
        </p:nvSpPr>
        <p:spPr>
          <a:xfrm rot="0">
            <a:off x="8133110" y="5922065"/>
            <a:ext cx="8502596" cy="3641522"/>
          </a:xfrm>
          <a:prstGeom prst="rect">
            <a:avLst/>
          </a:prstGeom>
        </p:spPr>
        <p:txBody>
          <a:bodyPr anchor="t" rtlCol="false" tIns="0" lIns="0" bIns="0" rIns="0">
            <a:spAutoFit/>
          </a:bodyPr>
          <a:lstStyle/>
          <a:p>
            <a:pPr algn="l">
              <a:lnSpc>
                <a:spcPts val="4000"/>
              </a:lnSpc>
              <a:spcBef>
                <a:spcPct val="0"/>
              </a:spcBef>
            </a:pPr>
            <a:r>
              <a:rPr lang="en-US" b="true" sz="3200">
                <a:solidFill>
                  <a:srgbClr val="000000"/>
                </a:solidFill>
                <a:latin typeface="Inter Medium"/>
                <a:ea typeface="Inter Medium"/>
                <a:cs typeface="Inter Medium"/>
                <a:sym typeface="Inter Medium"/>
              </a:rPr>
              <a:t>Une p</a:t>
            </a:r>
            <a:r>
              <a:rPr lang="en-US" b="true" sz="3200">
                <a:solidFill>
                  <a:srgbClr val="000000"/>
                </a:solidFill>
                <a:latin typeface="Inter Medium"/>
                <a:ea typeface="Inter Medium"/>
                <a:cs typeface="Inter Medium"/>
                <a:sym typeface="Inter Medium"/>
              </a:rPr>
              <a:t>ersonne atteinte de MPOC pourrait ne pas réaliser qu’elle est de plus en plus essoufflée, jusqu’à ce que des choses simples comme monter un escalier deviennent difficiles. Parfois, les gens pensent que l'essoufflement est simplement lié au fait de « vieillir ».</a:t>
            </a:r>
          </a:p>
        </p:txBody>
      </p:sp>
      <p:sp>
        <p:nvSpPr>
          <p:cNvPr name="TextBox 9" id="9"/>
          <p:cNvSpPr txBox="true"/>
          <p:nvPr/>
        </p:nvSpPr>
        <p:spPr>
          <a:xfrm rot="0">
            <a:off x="1028700" y="9725512"/>
            <a:ext cx="12305166" cy="165100"/>
          </a:xfrm>
          <a:prstGeom prst="rect">
            <a:avLst/>
          </a:prstGeom>
        </p:spPr>
        <p:txBody>
          <a:bodyPr anchor="t" rtlCol="false" tIns="0" lIns="0" bIns="0" rIns="0">
            <a:spAutoFit/>
          </a:bodyPr>
          <a:lstStyle/>
          <a:p>
            <a:pPr algn="l">
              <a:lnSpc>
                <a:spcPts val="1399"/>
              </a:lnSpc>
              <a:spcBef>
                <a:spcPct val="0"/>
              </a:spcBef>
            </a:pPr>
            <a:r>
              <a:rPr lang="en-US" sz="999" i="true">
                <a:solidFill>
                  <a:srgbClr val="000000"/>
                </a:solidFill>
                <a:latin typeface="Inter Italics"/>
                <a:ea typeface="Inter Italics"/>
                <a:cs typeface="Inter Italics"/>
                <a:sym typeface="Inter Italics"/>
              </a:rPr>
              <a:t>Des poumons pour la vie </a:t>
            </a:r>
            <a:r>
              <a:rPr lang="en-US" sz="999">
                <a:solidFill>
                  <a:srgbClr val="000000"/>
                </a:solidFill>
                <a:latin typeface="Inter"/>
                <a:ea typeface="Inter"/>
                <a:cs typeface="Inter"/>
                <a:sym typeface="Inter"/>
              </a:rPr>
              <a:t>est une une marque déposée de l’Association pulmonaire du Canada. Reproduction à des fins non commerciales et éducatives uniquement.</a:t>
            </a:r>
          </a:p>
        </p:txBody>
      </p:sp>
      <p:grpSp>
        <p:nvGrpSpPr>
          <p:cNvPr name="Group 10" id="10"/>
          <p:cNvGrpSpPr/>
          <p:nvPr/>
        </p:nvGrpSpPr>
        <p:grpSpPr>
          <a:xfrm rot="0">
            <a:off x="14021070" y="894691"/>
            <a:ext cx="3456842" cy="1029585"/>
            <a:chOff x="0" y="0"/>
            <a:chExt cx="4609122" cy="1372780"/>
          </a:xfrm>
        </p:grpSpPr>
        <p:sp>
          <p:nvSpPr>
            <p:cNvPr name="AutoShape 11" id="11"/>
            <p:cNvSpPr/>
            <p:nvPr/>
          </p:nvSpPr>
          <p:spPr>
            <a:xfrm>
              <a:off x="201238" y="485183"/>
              <a:ext cx="4206647" cy="0"/>
            </a:xfrm>
            <a:prstGeom prst="line">
              <a:avLst/>
            </a:prstGeom>
            <a:ln cap="flat" w="12700">
              <a:solidFill>
                <a:srgbClr val="000000"/>
              </a:solidFill>
              <a:prstDash val="solid"/>
              <a:headEnd type="none" len="sm" w="sm"/>
              <a:tailEnd type="none" len="sm" w="sm"/>
            </a:ln>
          </p:spPr>
        </p:sp>
        <p:sp>
          <p:nvSpPr>
            <p:cNvPr name="Freeform 12" id="12"/>
            <p:cNvSpPr/>
            <p:nvPr/>
          </p:nvSpPr>
          <p:spPr>
            <a:xfrm flipH="false" flipV="false" rot="0">
              <a:off x="201238" y="618533"/>
              <a:ext cx="4237343" cy="754247"/>
            </a:xfrm>
            <a:custGeom>
              <a:avLst/>
              <a:gdLst/>
              <a:ahLst/>
              <a:cxnLst/>
              <a:rect r="r" b="b" t="t" l="l"/>
              <a:pathLst>
                <a:path h="754247" w="4237343">
                  <a:moveTo>
                    <a:pt x="0" y="0"/>
                  </a:moveTo>
                  <a:lnTo>
                    <a:pt x="4237343" y="0"/>
                  </a:lnTo>
                  <a:lnTo>
                    <a:pt x="4237343" y="754247"/>
                  </a:lnTo>
                  <a:lnTo>
                    <a:pt x="0" y="754247"/>
                  </a:lnTo>
                  <a:lnTo>
                    <a:pt x="0" y="0"/>
                  </a:lnTo>
                  <a:close/>
                </a:path>
              </a:pathLst>
            </a:custGeom>
            <a:blipFill>
              <a:blip r:embed="rId3"/>
              <a:stretch>
                <a:fillRect l="0" t="0" r="0" b="0"/>
              </a:stretch>
            </a:blipFill>
          </p:spPr>
        </p:sp>
        <p:sp>
          <p:nvSpPr>
            <p:cNvPr name="TextBox 13" id="13"/>
            <p:cNvSpPr txBox="true"/>
            <p:nvPr/>
          </p:nvSpPr>
          <p:spPr>
            <a:xfrm rot="0">
              <a:off x="0" y="-38100"/>
              <a:ext cx="4609122" cy="396240"/>
            </a:xfrm>
            <a:prstGeom prst="rect">
              <a:avLst/>
            </a:prstGeom>
          </p:spPr>
          <p:txBody>
            <a:bodyPr anchor="t" rtlCol="false" tIns="0" lIns="0" bIns="0" rIns="0">
              <a:spAutoFit/>
            </a:bodyPr>
            <a:lstStyle/>
            <a:p>
              <a:pPr algn="ctr">
                <a:lnSpc>
                  <a:spcPts val="2520"/>
                </a:lnSpc>
                <a:spcBef>
                  <a:spcPct val="0"/>
                </a:spcBef>
              </a:pPr>
              <a:r>
                <a:rPr lang="en-US" sz="1800">
                  <a:solidFill>
                    <a:srgbClr val="000000"/>
                  </a:solidFill>
                  <a:latin typeface="Inter"/>
                  <a:ea typeface="Inter"/>
                  <a:cs typeface="Inter"/>
                  <a:sym typeface="Inter"/>
                </a:rPr>
                <a:t>DES POUMONS POUR LA VIE</a:t>
              </a:r>
            </a:p>
          </p:txBody>
        </p:sp>
      </p:gr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56864" y="10069999"/>
            <a:ext cx="18466079" cy="1038225"/>
            <a:chOff x="0" y="0"/>
            <a:chExt cx="4863494" cy="273442"/>
          </a:xfrm>
        </p:grpSpPr>
        <p:sp>
          <p:nvSpPr>
            <p:cNvPr name="Freeform 3" id="3"/>
            <p:cNvSpPr/>
            <p:nvPr/>
          </p:nvSpPr>
          <p:spPr>
            <a:xfrm flipH="false" flipV="false" rot="0">
              <a:off x="0" y="0"/>
              <a:ext cx="4863494" cy="273442"/>
            </a:xfrm>
            <a:custGeom>
              <a:avLst/>
              <a:gdLst/>
              <a:ahLst/>
              <a:cxnLst/>
              <a:rect r="r" b="b" t="t" l="l"/>
              <a:pathLst>
                <a:path h="273442" w="4863494">
                  <a:moveTo>
                    <a:pt x="0" y="0"/>
                  </a:moveTo>
                  <a:lnTo>
                    <a:pt x="4863494" y="0"/>
                  </a:lnTo>
                  <a:lnTo>
                    <a:pt x="4863494" y="273442"/>
                  </a:lnTo>
                  <a:lnTo>
                    <a:pt x="0" y="273442"/>
                  </a:lnTo>
                  <a:close/>
                </a:path>
              </a:pathLst>
            </a:custGeom>
            <a:solidFill>
              <a:srgbClr val="E21216"/>
            </a:solidFill>
          </p:spPr>
        </p:sp>
        <p:sp>
          <p:nvSpPr>
            <p:cNvPr name="TextBox 4" id="4"/>
            <p:cNvSpPr txBox="true"/>
            <p:nvPr/>
          </p:nvSpPr>
          <p:spPr>
            <a:xfrm>
              <a:off x="0" y="-19050"/>
              <a:ext cx="4863494" cy="292492"/>
            </a:xfrm>
            <a:prstGeom prst="rect">
              <a:avLst/>
            </a:prstGeom>
          </p:spPr>
          <p:txBody>
            <a:bodyPr anchor="ctr" rtlCol="false" tIns="50800" lIns="50800" bIns="50800" rIns="50800"/>
            <a:lstStyle/>
            <a:p>
              <a:pPr algn="ctr">
                <a:lnSpc>
                  <a:spcPts val="3000"/>
                </a:lnSpc>
              </a:pPr>
            </a:p>
          </p:txBody>
        </p:sp>
      </p:grpSp>
      <p:sp>
        <p:nvSpPr>
          <p:cNvPr name="Freeform 5" id="5"/>
          <p:cNvSpPr/>
          <p:nvPr/>
        </p:nvSpPr>
        <p:spPr>
          <a:xfrm flipH="false" flipV="false" rot="0">
            <a:off x="11742535" y="2398637"/>
            <a:ext cx="4119846" cy="7164950"/>
          </a:xfrm>
          <a:custGeom>
            <a:avLst/>
            <a:gdLst/>
            <a:ahLst/>
            <a:cxnLst/>
            <a:rect r="r" b="b" t="t" l="l"/>
            <a:pathLst>
              <a:path h="7164950" w="4119846">
                <a:moveTo>
                  <a:pt x="0" y="0"/>
                </a:moveTo>
                <a:lnTo>
                  <a:pt x="4119847" y="0"/>
                </a:lnTo>
                <a:lnTo>
                  <a:pt x="4119847" y="7164950"/>
                </a:lnTo>
                <a:lnTo>
                  <a:pt x="0" y="7164950"/>
                </a:lnTo>
                <a:lnTo>
                  <a:pt x="0" y="0"/>
                </a:lnTo>
                <a:close/>
              </a:path>
            </a:pathLst>
          </a:custGeom>
          <a:blipFill>
            <a:blip r:embed="rId2"/>
            <a:stretch>
              <a:fillRect l="0" t="0" r="0" b="0"/>
            </a:stretch>
          </a:blipFill>
        </p:spPr>
      </p:sp>
      <p:sp>
        <p:nvSpPr>
          <p:cNvPr name="TextBox 6" id="6"/>
          <p:cNvSpPr txBox="true"/>
          <p:nvPr/>
        </p:nvSpPr>
        <p:spPr>
          <a:xfrm rot="0">
            <a:off x="1028700" y="2985822"/>
            <a:ext cx="9316847" cy="5365398"/>
          </a:xfrm>
          <a:prstGeom prst="rect">
            <a:avLst/>
          </a:prstGeom>
        </p:spPr>
        <p:txBody>
          <a:bodyPr anchor="t" rtlCol="false" tIns="0" lIns="0" bIns="0" rIns="0">
            <a:spAutoFit/>
          </a:bodyPr>
          <a:lstStyle/>
          <a:p>
            <a:pPr algn="l">
              <a:lnSpc>
                <a:spcPts val="4000"/>
              </a:lnSpc>
            </a:pPr>
            <a:r>
              <a:rPr lang="en-US" b="true" sz="3200">
                <a:solidFill>
                  <a:srgbClr val="000000"/>
                </a:solidFill>
                <a:latin typeface="Inter Medium"/>
                <a:ea typeface="Inter Medium"/>
                <a:cs typeface="Inter Medium"/>
                <a:sym typeface="Inter Medium"/>
              </a:rPr>
              <a:t>Certaines personnes atteintes de MPOC ont besoin d’une bombonne d’oxygène pour avoir assez d’oxygè ne dans leur sang, parce que leurs poumons sont très endommagés.</a:t>
            </a:r>
          </a:p>
          <a:p>
            <a:pPr algn="l">
              <a:lnSpc>
                <a:spcPts val="1999"/>
              </a:lnSpc>
            </a:pPr>
          </a:p>
          <a:p>
            <a:pPr algn="l">
              <a:lnSpc>
                <a:spcPts val="4000"/>
              </a:lnSpc>
            </a:pPr>
            <a:r>
              <a:rPr lang="en-US" b="true" sz="3200">
                <a:solidFill>
                  <a:srgbClr val="000000"/>
                </a:solidFill>
                <a:latin typeface="Inter Medium"/>
                <a:ea typeface="Inter Medium"/>
                <a:cs typeface="Inter Medium"/>
                <a:sym typeface="Inter Medium"/>
              </a:rPr>
              <a:t>Il n’</a:t>
            </a:r>
            <a:r>
              <a:rPr lang="en-US" b="true" sz="3200">
                <a:solidFill>
                  <a:srgbClr val="000000"/>
                </a:solidFill>
                <a:latin typeface="Inter Medium"/>
                <a:ea typeface="Inter Medium"/>
                <a:cs typeface="Inter Medium"/>
                <a:sym typeface="Inter Medium"/>
              </a:rPr>
              <a:t>existe pas de remède contre la MPOC. La MPOC peut être traitée à l'aide d'inhalateurs et d'autres médicaments, mais peut s’aggraver au fil du temps et peut être mortelle. </a:t>
            </a:r>
          </a:p>
          <a:p>
            <a:pPr algn="l">
              <a:lnSpc>
                <a:spcPts val="3499"/>
              </a:lnSpc>
            </a:pPr>
          </a:p>
          <a:p>
            <a:pPr algn="l">
              <a:lnSpc>
                <a:spcPts val="4000"/>
              </a:lnSpc>
            </a:pPr>
            <a:r>
              <a:rPr lang="en-US" b="true" sz="3200">
                <a:solidFill>
                  <a:srgbClr val="000000"/>
                </a:solidFill>
                <a:latin typeface="Inter Medium"/>
                <a:ea typeface="Inter Medium"/>
                <a:cs typeface="Inter Medium"/>
                <a:sym typeface="Inter Medium"/>
              </a:rPr>
              <a:t>Res</a:t>
            </a:r>
            <a:r>
              <a:rPr lang="en-US" b="true" sz="3200">
                <a:solidFill>
                  <a:srgbClr val="000000"/>
                </a:solidFill>
                <a:latin typeface="Inter Medium"/>
                <a:ea typeface="Inter Medium"/>
                <a:cs typeface="Inter Medium"/>
                <a:sym typeface="Inter Medium"/>
              </a:rPr>
              <a:t>ter actif peut ralentir la MPOC.</a:t>
            </a:r>
          </a:p>
        </p:txBody>
      </p:sp>
      <p:sp>
        <p:nvSpPr>
          <p:cNvPr name="TextBox 7" id="7"/>
          <p:cNvSpPr txBox="true"/>
          <p:nvPr/>
        </p:nvSpPr>
        <p:spPr>
          <a:xfrm rot="0">
            <a:off x="1028700" y="867757"/>
            <a:ext cx="12582379" cy="1530880"/>
          </a:xfrm>
          <a:prstGeom prst="rect">
            <a:avLst/>
          </a:prstGeom>
        </p:spPr>
        <p:txBody>
          <a:bodyPr anchor="t" rtlCol="false" tIns="0" lIns="0" bIns="0" rIns="0">
            <a:spAutoFit/>
          </a:bodyPr>
          <a:lstStyle/>
          <a:p>
            <a:pPr algn="l">
              <a:lnSpc>
                <a:spcPts val="5992"/>
              </a:lnSpc>
            </a:pPr>
            <a:r>
              <a:rPr lang="en-US" sz="5600" b="true">
                <a:solidFill>
                  <a:srgbClr val="000000"/>
                </a:solidFill>
                <a:latin typeface="Inter Bold"/>
                <a:ea typeface="Inter Bold"/>
                <a:cs typeface="Inter Bold"/>
                <a:sym typeface="Inter Bold"/>
              </a:rPr>
              <a:t>Maladie pulmonaire obstructive chronique (MPOC)</a:t>
            </a:r>
          </a:p>
        </p:txBody>
      </p:sp>
      <p:grpSp>
        <p:nvGrpSpPr>
          <p:cNvPr name="Group 8" id="8"/>
          <p:cNvGrpSpPr/>
          <p:nvPr/>
        </p:nvGrpSpPr>
        <p:grpSpPr>
          <a:xfrm rot="0">
            <a:off x="13802458" y="1018728"/>
            <a:ext cx="3456842" cy="1029585"/>
            <a:chOff x="0" y="0"/>
            <a:chExt cx="4609122" cy="1372780"/>
          </a:xfrm>
        </p:grpSpPr>
        <p:sp>
          <p:nvSpPr>
            <p:cNvPr name="AutoShape 9" id="9"/>
            <p:cNvSpPr/>
            <p:nvPr/>
          </p:nvSpPr>
          <p:spPr>
            <a:xfrm>
              <a:off x="201238" y="485183"/>
              <a:ext cx="4206647" cy="0"/>
            </a:xfrm>
            <a:prstGeom prst="line">
              <a:avLst/>
            </a:prstGeom>
            <a:ln cap="flat" w="12700">
              <a:solidFill>
                <a:srgbClr val="000000"/>
              </a:solidFill>
              <a:prstDash val="solid"/>
              <a:headEnd type="none" len="sm" w="sm"/>
              <a:tailEnd type="none" len="sm" w="sm"/>
            </a:ln>
          </p:spPr>
        </p:sp>
        <p:sp>
          <p:nvSpPr>
            <p:cNvPr name="Freeform 10" id="10"/>
            <p:cNvSpPr/>
            <p:nvPr/>
          </p:nvSpPr>
          <p:spPr>
            <a:xfrm flipH="false" flipV="false" rot="0">
              <a:off x="201238" y="618533"/>
              <a:ext cx="4237343" cy="754247"/>
            </a:xfrm>
            <a:custGeom>
              <a:avLst/>
              <a:gdLst/>
              <a:ahLst/>
              <a:cxnLst/>
              <a:rect r="r" b="b" t="t" l="l"/>
              <a:pathLst>
                <a:path h="754247" w="4237343">
                  <a:moveTo>
                    <a:pt x="0" y="0"/>
                  </a:moveTo>
                  <a:lnTo>
                    <a:pt x="4237343" y="0"/>
                  </a:lnTo>
                  <a:lnTo>
                    <a:pt x="4237343" y="754247"/>
                  </a:lnTo>
                  <a:lnTo>
                    <a:pt x="0" y="754247"/>
                  </a:lnTo>
                  <a:lnTo>
                    <a:pt x="0" y="0"/>
                  </a:lnTo>
                  <a:close/>
                </a:path>
              </a:pathLst>
            </a:custGeom>
            <a:blipFill>
              <a:blip r:embed="rId3"/>
              <a:stretch>
                <a:fillRect l="0" t="0" r="0" b="0"/>
              </a:stretch>
            </a:blipFill>
          </p:spPr>
        </p:sp>
        <p:sp>
          <p:nvSpPr>
            <p:cNvPr name="TextBox 11" id="11"/>
            <p:cNvSpPr txBox="true"/>
            <p:nvPr/>
          </p:nvSpPr>
          <p:spPr>
            <a:xfrm rot="0">
              <a:off x="0" y="-38100"/>
              <a:ext cx="4609122" cy="396240"/>
            </a:xfrm>
            <a:prstGeom prst="rect">
              <a:avLst/>
            </a:prstGeom>
          </p:spPr>
          <p:txBody>
            <a:bodyPr anchor="t" rtlCol="false" tIns="0" lIns="0" bIns="0" rIns="0">
              <a:spAutoFit/>
            </a:bodyPr>
            <a:lstStyle/>
            <a:p>
              <a:pPr algn="ctr">
                <a:lnSpc>
                  <a:spcPts val="2520"/>
                </a:lnSpc>
                <a:spcBef>
                  <a:spcPct val="0"/>
                </a:spcBef>
              </a:pPr>
              <a:r>
                <a:rPr lang="en-US" sz="1800">
                  <a:solidFill>
                    <a:srgbClr val="000000"/>
                  </a:solidFill>
                  <a:latin typeface="Inter"/>
                  <a:ea typeface="Inter"/>
                  <a:cs typeface="Inter"/>
                  <a:sym typeface="Inter"/>
                </a:rPr>
                <a:t>DES POUMONS POUR LA VIE</a:t>
              </a:r>
            </a:p>
          </p:txBody>
        </p:sp>
      </p:grpSp>
      <p:sp>
        <p:nvSpPr>
          <p:cNvPr name="TextBox 12" id="12"/>
          <p:cNvSpPr txBox="true"/>
          <p:nvPr/>
        </p:nvSpPr>
        <p:spPr>
          <a:xfrm rot="0">
            <a:off x="1028700" y="9712749"/>
            <a:ext cx="12305166" cy="165100"/>
          </a:xfrm>
          <a:prstGeom prst="rect">
            <a:avLst/>
          </a:prstGeom>
        </p:spPr>
        <p:txBody>
          <a:bodyPr anchor="t" rtlCol="false" tIns="0" lIns="0" bIns="0" rIns="0">
            <a:spAutoFit/>
          </a:bodyPr>
          <a:lstStyle/>
          <a:p>
            <a:pPr algn="l">
              <a:lnSpc>
                <a:spcPts val="1399"/>
              </a:lnSpc>
              <a:spcBef>
                <a:spcPct val="0"/>
              </a:spcBef>
            </a:pPr>
            <a:r>
              <a:rPr lang="en-US" sz="999" i="true">
                <a:solidFill>
                  <a:srgbClr val="000000"/>
                </a:solidFill>
                <a:latin typeface="Inter Italics"/>
                <a:ea typeface="Inter Italics"/>
                <a:cs typeface="Inter Italics"/>
                <a:sym typeface="Inter Italics"/>
              </a:rPr>
              <a:t>Des poumons pour la vie </a:t>
            </a:r>
            <a:r>
              <a:rPr lang="en-US" sz="999">
                <a:solidFill>
                  <a:srgbClr val="000000"/>
                </a:solidFill>
                <a:latin typeface="Inter"/>
                <a:ea typeface="Inter"/>
                <a:cs typeface="Inter"/>
                <a:sym typeface="Inter"/>
              </a:rPr>
              <a:t>est une une marque déposée de l’Association pulmonaire du Canada. Reproduction à des fins non commerciales et éducatives uniquement.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DAGyHXqqsUA</dc:identifier>
  <dcterms:modified xsi:type="dcterms:W3CDTF">2011-08-01T06:04:30Z</dcterms:modified>
  <cp:revision>1</cp:revision>
  <dc:title>LRFL How vaping and smoking harm the body</dc:title>
</cp:coreProperties>
</file>