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Lst>
  <p:sldSz cx="18288000" cy="10287000"/>
  <p:notesSz cx="6858000" cy="9144000"/>
  <p:embeddedFontLst>
    <p:embeddedFont>
      <p:font typeface="Inter Medium" charset="1" panose="02000503000000020004"/>
      <p:regular r:id="rId10"/>
    </p:embeddedFont>
    <p:embeddedFont>
      <p:font typeface="Inter Bold" charset="1" panose="020B0802030000000004"/>
      <p:regular r:id="rId11"/>
    </p:embeddedFont>
    <p:embeddedFont>
      <p:font typeface="Inter Bold Italics" charset="1" panose="020B0802030000000004"/>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318351" y="3538649"/>
            <a:ext cx="7787799" cy="5214581"/>
          </a:xfrm>
          <a:custGeom>
            <a:avLst/>
            <a:gdLst/>
            <a:ahLst/>
            <a:cxnLst/>
            <a:rect r="r" b="b" t="t" l="l"/>
            <a:pathLst>
              <a:path h="5214581" w="7787799">
                <a:moveTo>
                  <a:pt x="0" y="0"/>
                </a:moveTo>
                <a:lnTo>
                  <a:pt x="7787799" y="0"/>
                </a:lnTo>
                <a:lnTo>
                  <a:pt x="7787799" y="5214581"/>
                </a:lnTo>
                <a:lnTo>
                  <a:pt x="0" y="52145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3580604" y="6856157"/>
            <a:ext cx="3493261" cy="1585183"/>
          </a:xfrm>
          <a:prstGeom prst="rect">
            <a:avLst/>
          </a:prstGeom>
        </p:spPr>
        <p:txBody>
          <a:bodyPr anchor="t" rtlCol="false" tIns="0" lIns="0" bIns="0" rIns="0">
            <a:spAutoFit/>
          </a:bodyPr>
          <a:lstStyle/>
          <a:p>
            <a:pPr algn="l">
              <a:lnSpc>
                <a:spcPts val="4140"/>
              </a:lnSpc>
            </a:pPr>
            <a:r>
              <a:rPr lang="en-US" sz="3600" b="true">
                <a:solidFill>
                  <a:srgbClr val="000000"/>
                </a:solidFill>
                <a:latin typeface="Inter Medium"/>
                <a:ea typeface="Inter Medium"/>
                <a:cs typeface="Inter Medium"/>
                <a:sym typeface="Inter Medium"/>
              </a:rPr>
              <a:t>Moin</a:t>
            </a:r>
            <a:r>
              <a:rPr lang="en-US" b="true" sz="3600">
                <a:solidFill>
                  <a:srgbClr val="000000"/>
                </a:solidFill>
                <a:latin typeface="Inter Medium"/>
                <a:ea typeface="Inter Medium"/>
                <a:cs typeface="Inter Medium"/>
                <a:sym typeface="Inter Medium"/>
              </a:rPr>
              <a:t>s d’endurance et de résistance</a:t>
            </a:r>
          </a:p>
        </p:txBody>
      </p:sp>
      <p:sp>
        <p:nvSpPr>
          <p:cNvPr name="TextBox 4" id="4"/>
          <p:cNvSpPr txBox="true"/>
          <p:nvPr/>
        </p:nvSpPr>
        <p:spPr>
          <a:xfrm rot="0">
            <a:off x="1028700" y="1000125"/>
            <a:ext cx="14406711" cy="1550109"/>
          </a:xfrm>
          <a:prstGeom prst="rect">
            <a:avLst/>
          </a:prstGeom>
        </p:spPr>
        <p:txBody>
          <a:bodyPr anchor="t" rtlCol="false" tIns="0" lIns="0" bIns="0" rIns="0">
            <a:spAutoFit/>
          </a:bodyPr>
          <a:lstStyle/>
          <a:p>
            <a:pPr algn="l">
              <a:lnSpc>
                <a:spcPts val="5250"/>
              </a:lnSpc>
              <a:spcBef>
                <a:spcPct val="0"/>
              </a:spcBef>
            </a:pPr>
            <a:r>
              <a:rPr lang="en-US" b="true" sz="4200">
                <a:solidFill>
                  <a:srgbClr val="000000"/>
                </a:solidFill>
                <a:latin typeface="Inter Bold"/>
                <a:ea typeface="Inter Bold"/>
                <a:cs typeface="Inter Bold"/>
                <a:sym typeface="Inter Bold"/>
              </a:rPr>
              <a:t>Les dommages cause</a:t>
            </a:r>
            <a:r>
              <a:rPr lang="en-US" b="true" sz="4200">
                <a:solidFill>
                  <a:srgbClr val="000000"/>
                </a:solidFill>
                <a:latin typeface="Inter Bold"/>
                <a:ea typeface="Inter Bold"/>
                <a:cs typeface="Inter Bold"/>
                <a:sym typeface="Inter Bold"/>
              </a:rPr>
              <a:t>s au corps</a:t>
            </a:r>
          </a:p>
          <a:p>
            <a:pPr algn="l">
              <a:lnSpc>
                <a:spcPts val="7000"/>
              </a:lnSpc>
              <a:spcBef>
                <a:spcPct val="0"/>
              </a:spcBef>
            </a:pPr>
            <a:r>
              <a:rPr lang="en-US" b="true" sz="5600">
                <a:solidFill>
                  <a:srgbClr val="000000"/>
                </a:solidFill>
                <a:latin typeface="Inter Bold"/>
                <a:ea typeface="Inter Bold"/>
                <a:cs typeface="Inter Bold"/>
                <a:sym typeface="Inter Bold"/>
              </a:rPr>
              <a:t>Des poumons et du système respiratoire  </a:t>
            </a:r>
          </a:p>
        </p:txBody>
      </p:sp>
      <p:sp>
        <p:nvSpPr>
          <p:cNvPr name="TextBox 5" id="5"/>
          <p:cNvSpPr txBox="true"/>
          <p:nvPr/>
        </p:nvSpPr>
        <p:spPr>
          <a:xfrm rot="0">
            <a:off x="1028700" y="6856157"/>
            <a:ext cx="4571606" cy="1585183"/>
          </a:xfrm>
          <a:prstGeom prst="rect">
            <a:avLst/>
          </a:prstGeom>
        </p:spPr>
        <p:txBody>
          <a:bodyPr anchor="t" rtlCol="false" tIns="0" lIns="0" bIns="0" rIns="0">
            <a:spAutoFit/>
          </a:bodyPr>
          <a:lstStyle/>
          <a:p>
            <a:pPr algn="l">
              <a:lnSpc>
                <a:spcPts val="4140"/>
              </a:lnSpc>
            </a:pPr>
            <a:r>
              <a:rPr lang="en-US" sz="3600" b="true">
                <a:solidFill>
                  <a:srgbClr val="000000"/>
                </a:solidFill>
                <a:latin typeface="Inter Medium"/>
                <a:ea typeface="Inter Medium"/>
                <a:cs typeface="Inter Medium"/>
                <a:sym typeface="Inter Medium"/>
              </a:rPr>
              <a:t>Vu</a:t>
            </a:r>
            <a:r>
              <a:rPr lang="en-US" b="true" sz="3600">
                <a:solidFill>
                  <a:srgbClr val="000000"/>
                </a:solidFill>
                <a:latin typeface="Inter Medium"/>
                <a:ea typeface="Inter Medium"/>
                <a:cs typeface="Inter Medium"/>
                <a:sym typeface="Inter Medium"/>
              </a:rPr>
              <a:t>lnérabilité accrue aux infections respiratoires</a:t>
            </a:r>
          </a:p>
        </p:txBody>
      </p:sp>
      <p:sp>
        <p:nvSpPr>
          <p:cNvPr name="TextBox 6" id="6"/>
          <p:cNvSpPr txBox="true"/>
          <p:nvPr/>
        </p:nvSpPr>
        <p:spPr>
          <a:xfrm rot="0">
            <a:off x="13580604" y="3098744"/>
            <a:ext cx="3238334" cy="577215"/>
          </a:xfrm>
          <a:prstGeom prst="rect">
            <a:avLst/>
          </a:prstGeom>
        </p:spPr>
        <p:txBody>
          <a:bodyPr anchor="t" rtlCol="false" tIns="0" lIns="0" bIns="0" rIns="0">
            <a:spAutoFit/>
          </a:bodyPr>
          <a:lstStyle/>
          <a:p>
            <a:pPr algn="l">
              <a:lnSpc>
                <a:spcPts val="4500"/>
              </a:lnSpc>
              <a:spcBef>
                <a:spcPct val="0"/>
              </a:spcBef>
            </a:pPr>
            <a:r>
              <a:rPr lang="en-US" b="true" sz="3600">
                <a:solidFill>
                  <a:srgbClr val="000000"/>
                </a:solidFill>
                <a:latin typeface="Inter Medium"/>
                <a:ea typeface="Inter Medium"/>
                <a:cs typeface="Inter Medium"/>
                <a:sym typeface="Inter Medium"/>
              </a:rPr>
              <a:t>T</a:t>
            </a:r>
            <a:r>
              <a:rPr lang="en-US" b="true" sz="3600">
                <a:solidFill>
                  <a:srgbClr val="000000"/>
                </a:solidFill>
                <a:latin typeface="Inter Medium"/>
                <a:ea typeface="Inter Medium"/>
                <a:cs typeface="Inter Medium"/>
                <a:sym typeface="Inter Medium"/>
              </a:rPr>
              <a:t>oux </a:t>
            </a:r>
          </a:p>
        </p:txBody>
      </p:sp>
      <p:sp>
        <p:nvSpPr>
          <p:cNvPr name="TextBox 7" id="7"/>
          <p:cNvSpPr txBox="true"/>
          <p:nvPr/>
        </p:nvSpPr>
        <p:spPr>
          <a:xfrm rot="0">
            <a:off x="13580604" y="3968524"/>
            <a:ext cx="3949391" cy="577215"/>
          </a:xfrm>
          <a:prstGeom prst="rect">
            <a:avLst/>
          </a:prstGeom>
        </p:spPr>
        <p:txBody>
          <a:bodyPr anchor="t" rtlCol="false" tIns="0" lIns="0" bIns="0" rIns="0">
            <a:spAutoFit/>
          </a:bodyPr>
          <a:lstStyle/>
          <a:p>
            <a:pPr algn="l">
              <a:lnSpc>
                <a:spcPts val="4500"/>
              </a:lnSpc>
              <a:spcBef>
                <a:spcPct val="0"/>
              </a:spcBef>
            </a:pPr>
            <a:r>
              <a:rPr lang="en-US" b="true" sz="3600">
                <a:solidFill>
                  <a:srgbClr val="000000"/>
                </a:solidFill>
                <a:latin typeface="Inter Medium"/>
                <a:ea typeface="Inter Medium"/>
                <a:cs typeface="Inter Medium"/>
                <a:sym typeface="Inter Medium"/>
              </a:rPr>
              <a:t>Maux de g</a:t>
            </a:r>
            <a:r>
              <a:rPr lang="en-US" b="true" sz="3600">
                <a:solidFill>
                  <a:srgbClr val="000000"/>
                </a:solidFill>
                <a:latin typeface="Inter Medium"/>
                <a:ea typeface="Inter Medium"/>
                <a:cs typeface="Inter Medium"/>
                <a:sym typeface="Inter Medium"/>
              </a:rPr>
              <a:t>orge</a:t>
            </a:r>
          </a:p>
        </p:txBody>
      </p:sp>
      <p:sp>
        <p:nvSpPr>
          <p:cNvPr name="TextBox 8" id="8"/>
          <p:cNvSpPr txBox="true"/>
          <p:nvPr/>
        </p:nvSpPr>
        <p:spPr>
          <a:xfrm rot="0">
            <a:off x="1028700" y="3098744"/>
            <a:ext cx="3568697" cy="577215"/>
          </a:xfrm>
          <a:prstGeom prst="rect">
            <a:avLst/>
          </a:prstGeom>
        </p:spPr>
        <p:txBody>
          <a:bodyPr anchor="t" rtlCol="false" tIns="0" lIns="0" bIns="0" rIns="0">
            <a:spAutoFit/>
          </a:bodyPr>
          <a:lstStyle/>
          <a:p>
            <a:pPr algn="l">
              <a:lnSpc>
                <a:spcPts val="4500"/>
              </a:lnSpc>
            </a:pPr>
            <a:r>
              <a:rPr lang="en-US" sz="3600" b="true">
                <a:solidFill>
                  <a:srgbClr val="000000"/>
                </a:solidFill>
                <a:latin typeface="Inter Medium"/>
                <a:ea typeface="Inter Medium"/>
                <a:cs typeface="Inter Medium"/>
                <a:sym typeface="Inter Medium"/>
              </a:rPr>
              <a:t>Essouffl</a:t>
            </a:r>
            <a:r>
              <a:rPr lang="en-US" b="true" sz="3600">
                <a:solidFill>
                  <a:srgbClr val="000000"/>
                </a:solidFill>
                <a:latin typeface="Inter Medium"/>
                <a:ea typeface="Inter Medium"/>
                <a:cs typeface="Inter Medium"/>
                <a:sym typeface="Inter Medium"/>
              </a:rPr>
              <a:t>ement </a:t>
            </a:r>
          </a:p>
        </p:txBody>
      </p:sp>
      <p:sp>
        <p:nvSpPr>
          <p:cNvPr name="TextBox 9" id="9"/>
          <p:cNvSpPr txBox="true"/>
          <p:nvPr/>
        </p:nvSpPr>
        <p:spPr>
          <a:xfrm rot="0">
            <a:off x="13580604" y="4879114"/>
            <a:ext cx="3878929" cy="1585183"/>
          </a:xfrm>
          <a:prstGeom prst="rect">
            <a:avLst/>
          </a:prstGeom>
        </p:spPr>
        <p:txBody>
          <a:bodyPr anchor="t" rtlCol="false" tIns="0" lIns="0" bIns="0" rIns="0">
            <a:spAutoFit/>
          </a:bodyPr>
          <a:lstStyle/>
          <a:p>
            <a:pPr algn="l">
              <a:lnSpc>
                <a:spcPts val="4140"/>
              </a:lnSpc>
            </a:pPr>
            <a:r>
              <a:rPr lang="en-US" sz="3600" b="true">
                <a:solidFill>
                  <a:srgbClr val="000000"/>
                </a:solidFill>
                <a:latin typeface="Inter Medium"/>
                <a:ea typeface="Inter Medium"/>
                <a:cs typeface="Inter Medium"/>
                <a:sym typeface="Inter Medium"/>
              </a:rPr>
              <a:t>Rét</a:t>
            </a:r>
            <a:r>
              <a:rPr lang="en-US" b="true" sz="3600">
                <a:solidFill>
                  <a:srgbClr val="000000"/>
                </a:solidFill>
                <a:latin typeface="Inter Medium"/>
                <a:ea typeface="Inter Medium"/>
                <a:cs typeface="Inter Medium"/>
                <a:sym typeface="Inter Medium"/>
              </a:rPr>
              <a:t>récissement des voies aériennes</a:t>
            </a:r>
          </a:p>
        </p:txBody>
      </p:sp>
      <p:sp>
        <p:nvSpPr>
          <p:cNvPr name="TextBox 10" id="10"/>
          <p:cNvSpPr txBox="true"/>
          <p:nvPr/>
        </p:nvSpPr>
        <p:spPr>
          <a:xfrm rot="0">
            <a:off x="1028700" y="4211492"/>
            <a:ext cx="4289651" cy="2109133"/>
          </a:xfrm>
          <a:prstGeom prst="rect">
            <a:avLst/>
          </a:prstGeom>
        </p:spPr>
        <p:txBody>
          <a:bodyPr anchor="t" rtlCol="false" tIns="0" lIns="0" bIns="0" rIns="0">
            <a:spAutoFit/>
          </a:bodyPr>
          <a:lstStyle/>
          <a:p>
            <a:pPr algn="l">
              <a:lnSpc>
                <a:spcPts val="4140"/>
              </a:lnSpc>
            </a:pPr>
            <a:r>
              <a:rPr lang="en-US" b="true" sz="3600">
                <a:solidFill>
                  <a:srgbClr val="000000"/>
                </a:solidFill>
                <a:latin typeface="Inter Medium"/>
                <a:ea typeface="Inter Medium"/>
                <a:cs typeface="Inter Medium"/>
                <a:sym typeface="Inter Medium"/>
              </a:rPr>
              <a:t>Asthme ou aggravation des symptômes d’asthme</a:t>
            </a:r>
          </a:p>
        </p:txBody>
      </p:sp>
      <p:grpSp>
        <p:nvGrpSpPr>
          <p:cNvPr name="Group 11" id="11"/>
          <p:cNvGrpSpPr/>
          <p:nvPr/>
        </p:nvGrpSpPr>
        <p:grpSpPr>
          <a:xfrm rot="0">
            <a:off x="0" y="9547436"/>
            <a:ext cx="17259300" cy="47752"/>
            <a:chOff x="0" y="0"/>
            <a:chExt cx="4545659" cy="12577"/>
          </a:xfrm>
        </p:grpSpPr>
        <p:sp>
          <p:nvSpPr>
            <p:cNvPr name="Freeform 12" id="12"/>
            <p:cNvSpPr/>
            <p:nvPr/>
          </p:nvSpPr>
          <p:spPr>
            <a:xfrm flipH="false" flipV="false" rot="0">
              <a:off x="0" y="0"/>
              <a:ext cx="4545659" cy="12577"/>
            </a:xfrm>
            <a:custGeom>
              <a:avLst/>
              <a:gdLst/>
              <a:ahLst/>
              <a:cxnLst/>
              <a:rect r="r" b="b" t="t" l="l"/>
              <a:pathLst>
                <a:path h="12577" w="4545659">
                  <a:moveTo>
                    <a:pt x="0" y="0"/>
                  </a:moveTo>
                  <a:lnTo>
                    <a:pt x="4545659" y="0"/>
                  </a:lnTo>
                  <a:lnTo>
                    <a:pt x="4545659" y="12577"/>
                  </a:lnTo>
                  <a:lnTo>
                    <a:pt x="0" y="12577"/>
                  </a:lnTo>
                  <a:close/>
                </a:path>
              </a:pathLst>
            </a:custGeom>
            <a:solidFill>
              <a:srgbClr val="E21216"/>
            </a:solidFill>
          </p:spPr>
        </p:sp>
        <p:sp>
          <p:nvSpPr>
            <p:cNvPr name="TextBox 13" id="13"/>
            <p:cNvSpPr txBox="true"/>
            <p:nvPr/>
          </p:nvSpPr>
          <p:spPr>
            <a:xfrm>
              <a:off x="0" y="-19050"/>
              <a:ext cx="4545659" cy="31627"/>
            </a:xfrm>
            <a:prstGeom prst="rect">
              <a:avLst/>
            </a:prstGeom>
          </p:spPr>
          <p:txBody>
            <a:bodyPr anchor="ctr" rtlCol="false" tIns="50800" lIns="50800" bIns="50800" rIns="50800"/>
            <a:lstStyle/>
            <a:p>
              <a:pPr algn="ctr">
                <a:lnSpc>
                  <a:spcPts val="3000"/>
                </a:lnSpc>
              </a:pPr>
            </a:p>
          </p:txBody>
        </p:sp>
      </p:grpSp>
      <p:sp>
        <p:nvSpPr>
          <p:cNvPr name="TextBox 14" id="14"/>
          <p:cNvSpPr txBox="true"/>
          <p:nvPr/>
        </p:nvSpPr>
        <p:spPr>
          <a:xfrm rot="0">
            <a:off x="14577912" y="9645777"/>
            <a:ext cx="7910173" cy="201856"/>
          </a:xfrm>
          <a:prstGeom prst="rect">
            <a:avLst/>
          </a:prstGeom>
        </p:spPr>
        <p:txBody>
          <a:bodyPr anchor="t" rtlCol="false" tIns="0" lIns="0" bIns="0" rIns="0">
            <a:spAutoFit/>
          </a:bodyPr>
          <a:lstStyle/>
          <a:p>
            <a:pPr algn="l">
              <a:lnSpc>
                <a:spcPts val="1500"/>
              </a:lnSpc>
            </a:pPr>
            <a:r>
              <a:rPr lang="en-US" sz="1200" b="true">
                <a:solidFill>
                  <a:srgbClr val="000000"/>
                </a:solidFill>
                <a:latin typeface="Inter Medium"/>
                <a:ea typeface="Inter Medium"/>
                <a:cs typeface="Inter Medium"/>
                <a:sym typeface="Inter Medium"/>
              </a:rPr>
              <a:t>© Association pulmonaire du Canada</a:t>
            </a:r>
          </a:p>
        </p:txBody>
      </p:sp>
      <p:sp>
        <p:nvSpPr>
          <p:cNvPr name="TextBox 15" id="15"/>
          <p:cNvSpPr txBox="true"/>
          <p:nvPr/>
        </p:nvSpPr>
        <p:spPr>
          <a:xfrm rot="0">
            <a:off x="12494733" y="744855"/>
            <a:ext cx="5207309" cy="283845"/>
          </a:xfrm>
          <a:prstGeom prst="rect">
            <a:avLst/>
          </a:prstGeom>
        </p:spPr>
        <p:txBody>
          <a:bodyPr anchor="t" rtlCol="false" tIns="0" lIns="0" bIns="0" rIns="0">
            <a:spAutoFit/>
          </a:bodyPr>
          <a:lstStyle/>
          <a:p>
            <a:pPr algn="l">
              <a:lnSpc>
                <a:spcPts val="2250"/>
              </a:lnSpc>
            </a:pPr>
            <a:r>
              <a:rPr lang="en-US" b="true" sz="1800" i="true">
                <a:solidFill>
                  <a:srgbClr val="E21216"/>
                </a:solidFill>
                <a:latin typeface="Inter Bold Italics"/>
                <a:ea typeface="Inter Bold Italics"/>
                <a:cs typeface="Inter Bold Italics"/>
                <a:sym typeface="Inter Bold Italics"/>
              </a:rPr>
              <a:t>Des poumons pour la vie | Lungs are for Life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034154" y="3217303"/>
            <a:ext cx="5955724" cy="5593417"/>
          </a:xfrm>
          <a:custGeom>
            <a:avLst/>
            <a:gdLst/>
            <a:ahLst/>
            <a:cxnLst/>
            <a:rect r="r" b="b" t="t" l="l"/>
            <a:pathLst>
              <a:path h="5593417" w="5955724">
                <a:moveTo>
                  <a:pt x="0" y="0"/>
                </a:moveTo>
                <a:lnTo>
                  <a:pt x="5955724" y="0"/>
                </a:lnTo>
                <a:lnTo>
                  <a:pt x="5955724" y="5593417"/>
                </a:lnTo>
                <a:lnTo>
                  <a:pt x="0" y="55934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9547436"/>
            <a:ext cx="17259300" cy="47752"/>
            <a:chOff x="0" y="0"/>
            <a:chExt cx="4545659" cy="12577"/>
          </a:xfrm>
        </p:grpSpPr>
        <p:sp>
          <p:nvSpPr>
            <p:cNvPr name="Freeform 4" id="4"/>
            <p:cNvSpPr/>
            <p:nvPr/>
          </p:nvSpPr>
          <p:spPr>
            <a:xfrm flipH="false" flipV="false" rot="0">
              <a:off x="0" y="0"/>
              <a:ext cx="4545659" cy="12577"/>
            </a:xfrm>
            <a:custGeom>
              <a:avLst/>
              <a:gdLst/>
              <a:ahLst/>
              <a:cxnLst/>
              <a:rect r="r" b="b" t="t" l="l"/>
              <a:pathLst>
                <a:path h="12577" w="4545659">
                  <a:moveTo>
                    <a:pt x="0" y="0"/>
                  </a:moveTo>
                  <a:lnTo>
                    <a:pt x="4545659" y="0"/>
                  </a:lnTo>
                  <a:lnTo>
                    <a:pt x="4545659" y="12577"/>
                  </a:lnTo>
                  <a:lnTo>
                    <a:pt x="0" y="12577"/>
                  </a:lnTo>
                  <a:close/>
                </a:path>
              </a:pathLst>
            </a:custGeom>
            <a:solidFill>
              <a:srgbClr val="E21216"/>
            </a:solidFill>
          </p:spPr>
        </p:sp>
        <p:sp>
          <p:nvSpPr>
            <p:cNvPr name="TextBox 5" id="5"/>
            <p:cNvSpPr txBox="true"/>
            <p:nvPr/>
          </p:nvSpPr>
          <p:spPr>
            <a:xfrm>
              <a:off x="0" y="-19050"/>
              <a:ext cx="4545659" cy="31627"/>
            </a:xfrm>
            <a:prstGeom prst="rect">
              <a:avLst/>
            </a:prstGeom>
          </p:spPr>
          <p:txBody>
            <a:bodyPr anchor="ctr" rtlCol="false" tIns="50800" lIns="50800" bIns="50800" rIns="50800"/>
            <a:lstStyle/>
            <a:p>
              <a:pPr algn="ctr">
                <a:lnSpc>
                  <a:spcPts val="3000"/>
                </a:lnSpc>
              </a:pPr>
            </a:p>
          </p:txBody>
        </p:sp>
      </p:grpSp>
      <p:sp>
        <p:nvSpPr>
          <p:cNvPr name="TextBox 6" id="6"/>
          <p:cNvSpPr txBox="true"/>
          <p:nvPr/>
        </p:nvSpPr>
        <p:spPr>
          <a:xfrm rot="0">
            <a:off x="1028700" y="6682847"/>
            <a:ext cx="4887828" cy="1585183"/>
          </a:xfrm>
          <a:prstGeom prst="rect">
            <a:avLst/>
          </a:prstGeom>
        </p:spPr>
        <p:txBody>
          <a:bodyPr anchor="t" rtlCol="false" tIns="0" lIns="0" bIns="0" rIns="0">
            <a:spAutoFit/>
          </a:bodyPr>
          <a:lstStyle/>
          <a:p>
            <a:pPr algn="l">
              <a:lnSpc>
                <a:spcPts val="4140"/>
              </a:lnSpc>
            </a:pPr>
            <a:r>
              <a:rPr lang="en-US" sz="3600" b="true">
                <a:solidFill>
                  <a:srgbClr val="000000"/>
                </a:solidFill>
                <a:latin typeface="Inter Medium"/>
                <a:ea typeface="Inter Medium"/>
                <a:cs typeface="Inter Medium"/>
                <a:sym typeface="Inter Medium"/>
              </a:rPr>
              <a:t>Accumulation d</a:t>
            </a:r>
            <a:r>
              <a:rPr lang="en-US" b="true" sz="3600">
                <a:solidFill>
                  <a:srgbClr val="000000"/>
                </a:solidFill>
                <a:latin typeface="Inter Medium"/>
                <a:ea typeface="Inter Medium"/>
                <a:cs typeface="Inter Medium"/>
                <a:sym typeface="Inter Medium"/>
              </a:rPr>
              <a:t>e métaux lourds dans le sang et les organes</a:t>
            </a:r>
          </a:p>
        </p:txBody>
      </p:sp>
      <p:sp>
        <p:nvSpPr>
          <p:cNvPr name="TextBox 7" id="7"/>
          <p:cNvSpPr txBox="true"/>
          <p:nvPr/>
        </p:nvSpPr>
        <p:spPr>
          <a:xfrm rot="0">
            <a:off x="12672059" y="3143639"/>
            <a:ext cx="4677541" cy="2633082"/>
          </a:xfrm>
          <a:prstGeom prst="rect">
            <a:avLst/>
          </a:prstGeom>
        </p:spPr>
        <p:txBody>
          <a:bodyPr anchor="t" rtlCol="false" tIns="0" lIns="0" bIns="0" rIns="0">
            <a:spAutoFit/>
          </a:bodyPr>
          <a:lstStyle/>
          <a:p>
            <a:pPr algn="l">
              <a:lnSpc>
                <a:spcPts val="4140"/>
              </a:lnSpc>
            </a:pPr>
            <a:r>
              <a:rPr lang="en-US" sz="3600" b="true">
                <a:solidFill>
                  <a:srgbClr val="000000"/>
                </a:solidFill>
                <a:latin typeface="Inter Medium"/>
                <a:ea typeface="Inter Medium"/>
                <a:cs typeface="Inter Medium"/>
                <a:sym typeface="Inter Medium"/>
              </a:rPr>
              <a:t>Risque ac</a:t>
            </a:r>
            <a:r>
              <a:rPr lang="en-US" b="true" sz="3600">
                <a:solidFill>
                  <a:srgbClr val="000000"/>
                </a:solidFill>
                <a:latin typeface="Inter Medium"/>
                <a:ea typeface="Inter Medium"/>
                <a:cs typeface="Inter Medium"/>
                <a:sym typeface="Inter Medium"/>
              </a:rPr>
              <a:t>cru des accidents vasculaires cérébraux, crises cardiaques)</a:t>
            </a:r>
          </a:p>
        </p:txBody>
      </p:sp>
      <p:sp>
        <p:nvSpPr>
          <p:cNvPr name="TextBox 8" id="8"/>
          <p:cNvSpPr txBox="true"/>
          <p:nvPr/>
        </p:nvSpPr>
        <p:spPr>
          <a:xfrm rot="0">
            <a:off x="1028700" y="4915007"/>
            <a:ext cx="4466966" cy="1061234"/>
          </a:xfrm>
          <a:prstGeom prst="rect">
            <a:avLst/>
          </a:prstGeom>
        </p:spPr>
        <p:txBody>
          <a:bodyPr anchor="t" rtlCol="false" tIns="0" lIns="0" bIns="0" rIns="0">
            <a:spAutoFit/>
          </a:bodyPr>
          <a:lstStyle/>
          <a:p>
            <a:pPr algn="l">
              <a:lnSpc>
                <a:spcPts val="4140"/>
              </a:lnSpc>
            </a:pPr>
            <a:r>
              <a:rPr lang="en-US" b="true" sz="3600">
                <a:solidFill>
                  <a:srgbClr val="000000"/>
                </a:solidFill>
                <a:latin typeface="Inter Medium"/>
                <a:ea typeface="Inter Medium"/>
                <a:cs typeface="Inter Medium"/>
                <a:sym typeface="Inter Medium"/>
              </a:rPr>
              <a:t>Dommages aux vaisseaux sanguins</a:t>
            </a:r>
          </a:p>
        </p:txBody>
      </p:sp>
      <p:sp>
        <p:nvSpPr>
          <p:cNvPr name="TextBox 9" id="9"/>
          <p:cNvSpPr txBox="true"/>
          <p:nvPr/>
        </p:nvSpPr>
        <p:spPr>
          <a:xfrm rot="0">
            <a:off x="1028700" y="3143639"/>
            <a:ext cx="4887828" cy="1061234"/>
          </a:xfrm>
          <a:prstGeom prst="rect">
            <a:avLst/>
          </a:prstGeom>
        </p:spPr>
        <p:txBody>
          <a:bodyPr anchor="t" rtlCol="false" tIns="0" lIns="0" bIns="0" rIns="0">
            <a:spAutoFit/>
          </a:bodyPr>
          <a:lstStyle/>
          <a:p>
            <a:pPr algn="l">
              <a:lnSpc>
                <a:spcPts val="4140"/>
              </a:lnSpc>
            </a:pPr>
            <a:r>
              <a:rPr lang="en-US" sz="3600" b="true">
                <a:solidFill>
                  <a:srgbClr val="000000"/>
                </a:solidFill>
                <a:latin typeface="Inter Medium"/>
                <a:ea typeface="Inter Medium"/>
                <a:cs typeface="Inter Medium"/>
                <a:sym typeface="Inter Medium"/>
              </a:rPr>
              <a:t>Augmen</a:t>
            </a:r>
            <a:r>
              <a:rPr lang="en-US" sz="3600" b="true">
                <a:solidFill>
                  <a:srgbClr val="000000"/>
                </a:solidFill>
                <a:latin typeface="Inter Medium"/>
                <a:ea typeface="Inter Medium"/>
                <a:cs typeface="Inter Medium"/>
                <a:sym typeface="Inter Medium"/>
              </a:rPr>
              <a:t>tation de l</a:t>
            </a:r>
            <a:r>
              <a:rPr lang="en-US" b="true" sz="3600">
                <a:solidFill>
                  <a:srgbClr val="000000"/>
                </a:solidFill>
                <a:latin typeface="Inter Medium"/>
                <a:ea typeface="Inter Medium"/>
                <a:cs typeface="Inter Medium"/>
                <a:sym typeface="Inter Medium"/>
              </a:rPr>
              <a:t>a pression artérielle</a:t>
            </a:r>
          </a:p>
        </p:txBody>
      </p:sp>
      <p:sp>
        <p:nvSpPr>
          <p:cNvPr name="TextBox 10" id="10"/>
          <p:cNvSpPr txBox="true"/>
          <p:nvPr/>
        </p:nvSpPr>
        <p:spPr>
          <a:xfrm rot="0">
            <a:off x="12672059" y="6682847"/>
            <a:ext cx="4943062" cy="1061234"/>
          </a:xfrm>
          <a:prstGeom prst="rect">
            <a:avLst/>
          </a:prstGeom>
        </p:spPr>
        <p:txBody>
          <a:bodyPr anchor="t" rtlCol="false" tIns="0" lIns="0" bIns="0" rIns="0">
            <a:spAutoFit/>
          </a:bodyPr>
          <a:lstStyle/>
          <a:p>
            <a:pPr algn="l">
              <a:lnSpc>
                <a:spcPts val="4140"/>
              </a:lnSpc>
            </a:pPr>
            <a:r>
              <a:rPr lang="en-US" sz="3600" b="true">
                <a:solidFill>
                  <a:srgbClr val="000000"/>
                </a:solidFill>
                <a:latin typeface="Inter Medium"/>
                <a:ea typeface="Inter Medium"/>
                <a:cs typeface="Inter Medium"/>
                <a:sym typeface="Inter Medium"/>
              </a:rPr>
              <a:t>R</a:t>
            </a:r>
            <a:r>
              <a:rPr lang="en-US" b="true" sz="3600">
                <a:solidFill>
                  <a:srgbClr val="000000"/>
                </a:solidFill>
                <a:latin typeface="Inter Medium"/>
                <a:ea typeface="Inter Medium"/>
                <a:cs typeface="Inter Medium"/>
                <a:sym typeface="Inter Medium"/>
              </a:rPr>
              <a:t>ythme cardiaque accéléré </a:t>
            </a:r>
          </a:p>
        </p:txBody>
      </p:sp>
      <p:sp>
        <p:nvSpPr>
          <p:cNvPr name="TextBox 11" id="11"/>
          <p:cNvSpPr txBox="true"/>
          <p:nvPr/>
        </p:nvSpPr>
        <p:spPr>
          <a:xfrm rot="0">
            <a:off x="1028700" y="1000125"/>
            <a:ext cx="12857857" cy="1550109"/>
          </a:xfrm>
          <a:prstGeom prst="rect">
            <a:avLst/>
          </a:prstGeom>
        </p:spPr>
        <p:txBody>
          <a:bodyPr anchor="t" rtlCol="false" tIns="0" lIns="0" bIns="0" rIns="0">
            <a:spAutoFit/>
          </a:bodyPr>
          <a:lstStyle/>
          <a:p>
            <a:pPr algn="l">
              <a:lnSpc>
                <a:spcPts val="5250"/>
              </a:lnSpc>
              <a:spcBef>
                <a:spcPct val="0"/>
              </a:spcBef>
            </a:pPr>
            <a:r>
              <a:rPr lang="en-US" b="true" sz="4200">
                <a:solidFill>
                  <a:srgbClr val="000000"/>
                </a:solidFill>
                <a:latin typeface="Inter Bold"/>
                <a:ea typeface="Inter Bold"/>
                <a:cs typeface="Inter Bold"/>
                <a:sym typeface="Inter Bold"/>
              </a:rPr>
              <a:t>Les dommages cause</a:t>
            </a:r>
            <a:r>
              <a:rPr lang="en-US" b="true" sz="4200">
                <a:solidFill>
                  <a:srgbClr val="000000"/>
                </a:solidFill>
                <a:latin typeface="Inter Bold"/>
                <a:ea typeface="Inter Bold"/>
                <a:cs typeface="Inter Bold"/>
                <a:sym typeface="Inter Bold"/>
              </a:rPr>
              <a:t>s au corps</a:t>
            </a:r>
          </a:p>
          <a:p>
            <a:pPr algn="l">
              <a:lnSpc>
                <a:spcPts val="7000"/>
              </a:lnSpc>
              <a:spcBef>
                <a:spcPct val="0"/>
              </a:spcBef>
            </a:pPr>
            <a:r>
              <a:rPr lang="en-US" b="true" sz="5600">
                <a:solidFill>
                  <a:srgbClr val="000000"/>
                </a:solidFill>
                <a:latin typeface="Inter Bold"/>
                <a:ea typeface="Inter Bold"/>
                <a:cs typeface="Inter Bold"/>
                <a:sym typeface="Inter Bold"/>
              </a:rPr>
              <a:t>Du cœur et de l'appareil circulatoire   </a:t>
            </a:r>
          </a:p>
        </p:txBody>
      </p:sp>
      <p:sp>
        <p:nvSpPr>
          <p:cNvPr name="TextBox 12" id="12"/>
          <p:cNvSpPr txBox="true"/>
          <p:nvPr/>
        </p:nvSpPr>
        <p:spPr>
          <a:xfrm rot="0">
            <a:off x="14577912" y="9645777"/>
            <a:ext cx="7910173" cy="201856"/>
          </a:xfrm>
          <a:prstGeom prst="rect">
            <a:avLst/>
          </a:prstGeom>
        </p:spPr>
        <p:txBody>
          <a:bodyPr anchor="t" rtlCol="false" tIns="0" lIns="0" bIns="0" rIns="0">
            <a:spAutoFit/>
          </a:bodyPr>
          <a:lstStyle/>
          <a:p>
            <a:pPr algn="l">
              <a:lnSpc>
                <a:spcPts val="1500"/>
              </a:lnSpc>
            </a:pPr>
            <a:r>
              <a:rPr lang="en-US" sz="1200" b="true">
                <a:solidFill>
                  <a:srgbClr val="000000"/>
                </a:solidFill>
                <a:latin typeface="Inter Medium"/>
                <a:ea typeface="Inter Medium"/>
                <a:cs typeface="Inter Medium"/>
                <a:sym typeface="Inter Medium"/>
              </a:rPr>
              <a:t>© Association pulmonaire du Canada</a:t>
            </a:r>
          </a:p>
        </p:txBody>
      </p:sp>
      <p:sp>
        <p:nvSpPr>
          <p:cNvPr name="TextBox 13" id="13"/>
          <p:cNvSpPr txBox="true"/>
          <p:nvPr/>
        </p:nvSpPr>
        <p:spPr>
          <a:xfrm rot="0">
            <a:off x="12494733" y="744855"/>
            <a:ext cx="5207309" cy="283845"/>
          </a:xfrm>
          <a:prstGeom prst="rect">
            <a:avLst/>
          </a:prstGeom>
        </p:spPr>
        <p:txBody>
          <a:bodyPr anchor="t" rtlCol="false" tIns="0" lIns="0" bIns="0" rIns="0">
            <a:spAutoFit/>
          </a:bodyPr>
          <a:lstStyle/>
          <a:p>
            <a:pPr algn="l">
              <a:lnSpc>
                <a:spcPts val="2250"/>
              </a:lnSpc>
            </a:pPr>
            <a:r>
              <a:rPr lang="en-US" b="true" sz="1800" i="true">
                <a:solidFill>
                  <a:srgbClr val="E21216"/>
                </a:solidFill>
                <a:latin typeface="Inter Bold Italics"/>
                <a:ea typeface="Inter Bold Italics"/>
                <a:cs typeface="Inter Bold Italics"/>
                <a:sym typeface="Inter Bold Italics"/>
              </a:rPr>
              <a:t>Des poumons pour la vie | Lungs are for Life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439315" y="3482789"/>
            <a:ext cx="6897311" cy="5253452"/>
          </a:xfrm>
          <a:custGeom>
            <a:avLst/>
            <a:gdLst/>
            <a:ahLst/>
            <a:cxnLst/>
            <a:rect r="r" b="b" t="t" l="l"/>
            <a:pathLst>
              <a:path h="5253452" w="6897311">
                <a:moveTo>
                  <a:pt x="0" y="0"/>
                </a:moveTo>
                <a:lnTo>
                  <a:pt x="6897311" y="0"/>
                </a:lnTo>
                <a:lnTo>
                  <a:pt x="6897311" y="5253452"/>
                </a:lnTo>
                <a:lnTo>
                  <a:pt x="0" y="52534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3078231"/>
            <a:ext cx="3103341" cy="1148715"/>
          </a:xfrm>
          <a:prstGeom prst="rect">
            <a:avLst/>
          </a:prstGeom>
        </p:spPr>
        <p:txBody>
          <a:bodyPr anchor="t" rtlCol="false" tIns="0" lIns="0" bIns="0" rIns="0">
            <a:spAutoFit/>
          </a:bodyPr>
          <a:lstStyle/>
          <a:p>
            <a:pPr algn="l">
              <a:lnSpc>
                <a:spcPts val="4500"/>
              </a:lnSpc>
            </a:pPr>
            <a:r>
              <a:rPr lang="en-US" sz="3600" b="true">
                <a:solidFill>
                  <a:srgbClr val="000000"/>
                </a:solidFill>
                <a:latin typeface="Inter Medium"/>
                <a:ea typeface="Inter Medium"/>
                <a:cs typeface="Inter Medium"/>
                <a:sym typeface="Inter Medium"/>
              </a:rPr>
              <a:t>Problè</a:t>
            </a:r>
            <a:r>
              <a:rPr lang="en-US" b="true" sz="3600">
                <a:solidFill>
                  <a:srgbClr val="000000"/>
                </a:solidFill>
                <a:latin typeface="Inter Medium"/>
                <a:ea typeface="Inter Medium"/>
                <a:cs typeface="Inter Medium"/>
                <a:sym typeface="Inter Medium"/>
              </a:rPr>
              <a:t>mes de mémoire</a:t>
            </a:r>
          </a:p>
        </p:txBody>
      </p:sp>
      <p:sp>
        <p:nvSpPr>
          <p:cNvPr name="TextBox 4" id="4"/>
          <p:cNvSpPr txBox="true"/>
          <p:nvPr/>
        </p:nvSpPr>
        <p:spPr>
          <a:xfrm rot="0">
            <a:off x="1028700" y="4928440"/>
            <a:ext cx="3721566" cy="2863215"/>
          </a:xfrm>
          <a:prstGeom prst="rect">
            <a:avLst/>
          </a:prstGeom>
        </p:spPr>
        <p:txBody>
          <a:bodyPr anchor="t" rtlCol="false" tIns="0" lIns="0" bIns="0" rIns="0">
            <a:spAutoFit/>
          </a:bodyPr>
          <a:lstStyle/>
          <a:p>
            <a:pPr algn="l">
              <a:lnSpc>
                <a:spcPts val="4500"/>
              </a:lnSpc>
            </a:pPr>
            <a:r>
              <a:rPr lang="en-US" sz="3600" b="true">
                <a:solidFill>
                  <a:srgbClr val="000000"/>
                </a:solidFill>
                <a:latin typeface="Inter Medium"/>
                <a:ea typeface="Inter Medium"/>
                <a:cs typeface="Inter Medium"/>
                <a:sym typeface="Inter Medium"/>
              </a:rPr>
              <a:t>P</a:t>
            </a:r>
            <a:r>
              <a:rPr lang="en-US" b="true" sz="3600">
                <a:solidFill>
                  <a:srgbClr val="000000"/>
                </a:solidFill>
                <a:latin typeface="Inter Medium"/>
                <a:ea typeface="Inter Medium"/>
                <a:cs typeface="Inter Medium"/>
                <a:sym typeface="Inter Medium"/>
              </a:rPr>
              <a:t>roblèmes acquérir et comprendre de nouvelles informations</a:t>
            </a:r>
          </a:p>
        </p:txBody>
      </p:sp>
      <p:sp>
        <p:nvSpPr>
          <p:cNvPr name="TextBox 5" id="5"/>
          <p:cNvSpPr txBox="true"/>
          <p:nvPr/>
        </p:nvSpPr>
        <p:spPr>
          <a:xfrm rot="0">
            <a:off x="13226159" y="3078231"/>
            <a:ext cx="3287286" cy="1148715"/>
          </a:xfrm>
          <a:prstGeom prst="rect">
            <a:avLst/>
          </a:prstGeom>
        </p:spPr>
        <p:txBody>
          <a:bodyPr anchor="t" rtlCol="false" tIns="0" lIns="0" bIns="0" rIns="0">
            <a:spAutoFit/>
          </a:bodyPr>
          <a:lstStyle/>
          <a:p>
            <a:pPr algn="l">
              <a:lnSpc>
                <a:spcPts val="4500"/>
              </a:lnSpc>
            </a:pPr>
            <a:r>
              <a:rPr lang="en-US" sz="3600" b="true">
                <a:solidFill>
                  <a:srgbClr val="000000"/>
                </a:solidFill>
                <a:latin typeface="Inter Medium"/>
                <a:ea typeface="Inter Medium"/>
                <a:cs typeface="Inter Medium"/>
                <a:sym typeface="Inter Medium"/>
              </a:rPr>
              <a:t>Pr</a:t>
            </a:r>
            <a:r>
              <a:rPr lang="en-US" b="true" sz="3600">
                <a:solidFill>
                  <a:srgbClr val="000000"/>
                </a:solidFill>
                <a:latin typeface="Inter Medium"/>
                <a:ea typeface="Inter Medium"/>
                <a:cs typeface="Inter Medium"/>
                <a:sym typeface="Inter Medium"/>
              </a:rPr>
              <a:t>oblèmes d’impulsivité</a:t>
            </a:r>
          </a:p>
        </p:txBody>
      </p:sp>
      <p:sp>
        <p:nvSpPr>
          <p:cNvPr name="TextBox 6" id="6"/>
          <p:cNvSpPr txBox="true"/>
          <p:nvPr/>
        </p:nvSpPr>
        <p:spPr>
          <a:xfrm rot="0">
            <a:off x="13226159" y="4928440"/>
            <a:ext cx="3912603" cy="1720215"/>
          </a:xfrm>
          <a:prstGeom prst="rect">
            <a:avLst/>
          </a:prstGeom>
        </p:spPr>
        <p:txBody>
          <a:bodyPr anchor="t" rtlCol="false" tIns="0" lIns="0" bIns="0" rIns="0">
            <a:spAutoFit/>
          </a:bodyPr>
          <a:lstStyle/>
          <a:p>
            <a:pPr algn="l">
              <a:lnSpc>
                <a:spcPts val="4500"/>
              </a:lnSpc>
            </a:pPr>
            <a:r>
              <a:rPr lang="en-US" sz="3600" b="true">
                <a:solidFill>
                  <a:srgbClr val="000000"/>
                </a:solidFill>
                <a:latin typeface="Inter Medium"/>
                <a:ea typeface="Inter Medium"/>
                <a:cs typeface="Inter Medium"/>
                <a:sym typeface="Inter Medium"/>
              </a:rPr>
              <a:t>P</a:t>
            </a:r>
            <a:r>
              <a:rPr lang="en-US" b="true" sz="3600">
                <a:solidFill>
                  <a:srgbClr val="000000"/>
                </a:solidFill>
                <a:latin typeface="Inter Medium"/>
                <a:ea typeface="Inter Medium"/>
                <a:cs typeface="Inter Medium"/>
                <a:sym typeface="Inter Medium"/>
              </a:rPr>
              <a:t>roblèmes planifier et suivre des instructions </a:t>
            </a:r>
          </a:p>
        </p:txBody>
      </p:sp>
      <p:grpSp>
        <p:nvGrpSpPr>
          <p:cNvPr name="Group 7" id="7"/>
          <p:cNvGrpSpPr/>
          <p:nvPr/>
        </p:nvGrpSpPr>
        <p:grpSpPr>
          <a:xfrm rot="0">
            <a:off x="0" y="9547436"/>
            <a:ext cx="17259300" cy="47752"/>
            <a:chOff x="0" y="0"/>
            <a:chExt cx="4545659" cy="12577"/>
          </a:xfrm>
        </p:grpSpPr>
        <p:sp>
          <p:nvSpPr>
            <p:cNvPr name="Freeform 8" id="8"/>
            <p:cNvSpPr/>
            <p:nvPr/>
          </p:nvSpPr>
          <p:spPr>
            <a:xfrm flipH="false" flipV="false" rot="0">
              <a:off x="0" y="0"/>
              <a:ext cx="4545659" cy="12577"/>
            </a:xfrm>
            <a:custGeom>
              <a:avLst/>
              <a:gdLst/>
              <a:ahLst/>
              <a:cxnLst/>
              <a:rect r="r" b="b" t="t" l="l"/>
              <a:pathLst>
                <a:path h="12577" w="4545659">
                  <a:moveTo>
                    <a:pt x="0" y="0"/>
                  </a:moveTo>
                  <a:lnTo>
                    <a:pt x="4545659" y="0"/>
                  </a:lnTo>
                  <a:lnTo>
                    <a:pt x="4545659" y="12577"/>
                  </a:lnTo>
                  <a:lnTo>
                    <a:pt x="0" y="12577"/>
                  </a:lnTo>
                  <a:close/>
                </a:path>
              </a:pathLst>
            </a:custGeom>
            <a:solidFill>
              <a:srgbClr val="E21216"/>
            </a:solidFill>
          </p:spPr>
        </p:sp>
        <p:sp>
          <p:nvSpPr>
            <p:cNvPr name="TextBox 9" id="9"/>
            <p:cNvSpPr txBox="true"/>
            <p:nvPr/>
          </p:nvSpPr>
          <p:spPr>
            <a:xfrm>
              <a:off x="0" y="-19050"/>
              <a:ext cx="4545659" cy="31627"/>
            </a:xfrm>
            <a:prstGeom prst="rect">
              <a:avLst/>
            </a:prstGeom>
          </p:spPr>
          <p:txBody>
            <a:bodyPr anchor="ctr" rtlCol="false" tIns="50800" lIns="50800" bIns="50800" rIns="50800"/>
            <a:lstStyle/>
            <a:p>
              <a:pPr algn="ctr">
                <a:lnSpc>
                  <a:spcPts val="3000"/>
                </a:lnSpc>
              </a:pPr>
            </a:p>
          </p:txBody>
        </p:sp>
      </p:grpSp>
      <p:sp>
        <p:nvSpPr>
          <p:cNvPr name="TextBox 10" id="10"/>
          <p:cNvSpPr txBox="true"/>
          <p:nvPr/>
        </p:nvSpPr>
        <p:spPr>
          <a:xfrm rot="0">
            <a:off x="1028700" y="1000125"/>
            <a:ext cx="12389272" cy="1550109"/>
          </a:xfrm>
          <a:prstGeom prst="rect">
            <a:avLst/>
          </a:prstGeom>
        </p:spPr>
        <p:txBody>
          <a:bodyPr anchor="t" rtlCol="false" tIns="0" lIns="0" bIns="0" rIns="0">
            <a:spAutoFit/>
          </a:bodyPr>
          <a:lstStyle/>
          <a:p>
            <a:pPr algn="l">
              <a:lnSpc>
                <a:spcPts val="5250"/>
              </a:lnSpc>
              <a:spcBef>
                <a:spcPct val="0"/>
              </a:spcBef>
            </a:pPr>
            <a:r>
              <a:rPr lang="en-US" b="true" sz="4200">
                <a:solidFill>
                  <a:srgbClr val="000000"/>
                </a:solidFill>
                <a:latin typeface="Inter Bold"/>
                <a:ea typeface="Inter Bold"/>
                <a:cs typeface="Inter Bold"/>
                <a:sym typeface="Inter Bold"/>
              </a:rPr>
              <a:t>Les dommages cause</a:t>
            </a:r>
            <a:r>
              <a:rPr lang="en-US" b="true" sz="4200">
                <a:solidFill>
                  <a:srgbClr val="000000"/>
                </a:solidFill>
                <a:latin typeface="Inter Bold"/>
                <a:ea typeface="Inter Bold"/>
                <a:cs typeface="Inter Bold"/>
                <a:sym typeface="Inter Bold"/>
              </a:rPr>
              <a:t>s au corps</a:t>
            </a:r>
          </a:p>
          <a:p>
            <a:pPr algn="l">
              <a:lnSpc>
                <a:spcPts val="7000"/>
              </a:lnSpc>
              <a:spcBef>
                <a:spcPct val="0"/>
              </a:spcBef>
            </a:pPr>
            <a:r>
              <a:rPr lang="en-US" b="true" sz="5600">
                <a:solidFill>
                  <a:srgbClr val="000000"/>
                </a:solidFill>
                <a:latin typeface="Inter Bold"/>
                <a:ea typeface="Inter Bold"/>
                <a:cs typeface="Inter Bold"/>
                <a:sym typeface="Inter Bold"/>
              </a:rPr>
              <a:t>Du cerveau et du système nerveux  </a:t>
            </a:r>
          </a:p>
        </p:txBody>
      </p:sp>
      <p:sp>
        <p:nvSpPr>
          <p:cNvPr name="TextBox 11" id="11"/>
          <p:cNvSpPr txBox="true"/>
          <p:nvPr/>
        </p:nvSpPr>
        <p:spPr>
          <a:xfrm rot="0">
            <a:off x="14577912" y="9645777"/>
            <a:ext cx="7910173" cy="201856"/>
          </a:xfrm>
          <a:prstGeom prst="rect">
            <a:avLst/>
          </a:prstGeom>
        </p:spPr>
        <p:txBody>
          <a:bodyPr anchor="t" rtlCol="false" tIns="0" lIns="0" bIns="0" rIns="0">
            <a:spAutoFit/>
          </a:bodyPr>
          <a:lstStyle/>
          <a:p>
            <a:pPr algn="l">
              <a:lnSpc>
                <a:spcPts val="1500"/>
              </a:lnSpc>
            </a:pPr>
            <a:r>
              <a:rPr lang="en-US" sz="1200" b="true">
                <a:solidFill>
                  <a:srgbClr val="000000"/>
                </a:solidFill>
                <a:latin typeface="Inter Medium"/>
                <a:ea typeface="Inter Medium"/>
                <a:cs typeface="Inter Medium"/>
                <a:sym typeface="Inter Medium"/>
              </a:rPr>
              <a:t>© Association pulmonaire du Canada</a:t>
            </a:r>
          </a:p>
        </p:txBody>
      </p:sp>
      <p:sp>
        <p:nvSpPr>
          <p:cNvPr name="TextBox 12" id="12"/>
          <p:cNvSpPr txBox="true"/>
          <p:nvPr/>
        </p:nvSpPr>
        <p:spPr>
          <a:xfrm rot="0">
            <a:off x="12494733" y="744855"/>
            <a:ext cx="5207309" cy="283845"/>
          </a:xfrm>
          <a:prstGeom prst="rect">
            <a:avLst/>
          </a:prstGeom>
        </p:spPr>
        <p:txBody>
          <a:bodyPr anchor="t" rtlCol="false" tIns="0" lIns="0" bIns="0" rIns="0">
            <a:spAutoFit/>
          </a:bodyPr>
          <a:lstStyle/>
          <a:p>
            <a:pPr algn="l">
              <a:lnSpc>
                <a:spcPts val="2250"/>
              </a:lnSpc>
            </a:pPr>
            <a:r>
              <a:rPr lang="en-US" b="true" sz="1800" i="true">
                <a:solidFill>
                  <a:srgbClr val="E21216"/>
                </a:solidFill>
                <a:latin typeface="Inter Bold Italics"/>
                <a:ea typeface="Inter Bold Italics"/>
                <a:cs typeface="Inter Bold Italics"/>
                <a:sym typeface="Inter Bold Italics"/>
              </a:rPr>
              <a:t>Des poumons pour la vie | Lungs are for Life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119861" y="2904991"/>
            <a:ext cx="4816133" cy="6096371"/>
          </a:xfrm>
          <a:custGeom>
            <a:avLst/>
            <a:gdLst/>
            <a:ahLst/>
            <a:cxnLst/>
            <a:rect r="r" b="b" t="t" l="l"/>
            <a:pathLst>
              <a:path h="6096371" w="4816133">
                <a:moveTo>
                  <a:pt x="0" y="0"/>
                </a:moveTo>
                <a:lnTo>
                  <a:pt x="4816133" y="0"/>
                </a:lnTo>
                <a:lnTo>
                  <a:pt x="4816133" y="6096371"/>
                </a:lnTo>
                <a:lnTo>
                  <a:pt x="0" y="60963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4724653"/>
            <a:ext cx="4484194" cy="577215"/>
          </a:xfrm>
          <a:prstGeom prst="rect">
            <a:avLst/>
          </a:prstGeom>
        </p:spPr>
        <p:txBody>
          <a:bodyPr anchor="t" rtlCol="false" tIns="0" lIns="0" bIns="0" rIns="0">
            <a:spAutoFit/>
          </a:bodyPr>
          <a:lstStyle/>
          <a:p>
            <a:pPr algn="just">
              <a:lnSpc>
                <a:spcPts val="4500"/>
              </a:lnSpc>
            </a:pPr>
            <a:r>
              <a:rPr lang="en-US" b="true" sz="3600">
                <a:solidFill>
                  <a:srgbClr val="000000"/>
                </a:solidFill>
                <a:latin typeface="Inter Medium"/>
                <a:ea typeface="Inter Medium"/>
                <a:cs typeface="Inter Medium"/>
                <a:sym typeface="Inter Medium"/>
              </a:rPr>
              <a:t>Sécheresse buccale</a:t>
            </a:r>
          </a:p>
        </p:txBody>
      </p:sp>
      <p:sp>
        <p:nvSpPr>
          <p:cNvPr name="TextBox 4" id="4"/>
          <p:cNvSpPr txBox="true"/>
          <p:nvPr/>
        </p:nvSpPr>
        <p:spPr>
          <a:xfrm rot="0">
            <a:off x="1028700" y="7512914"/>
            <a:ext cx="5176773" cy="577215"/>
          </a:xfrm>
          <a:prstGeom prst="rect">
            <a:avLst/>
          </a:prstGeom>
        </p:spPr>
        <p:txBody>
          <a:bodyPr anchor="t" rtlCol="false" tIns="0" lIns="0" bIns="0" rIns="0">
            <a:spAutoFit/>
          </a:bodyPr>
          <a:lstStyle/>
          <a:p>
            <a:pPr algn="l">
              <a:lnSpc>
                <a:spcPts val="4500"/>
              </a:lnSpc>
            </a:pPr>
            <a:r>
              <a:rPr lang="en-US" b="true" sz="3600">
                <a:solidFill>
                  <a:srgbClr val="000000"/>
                </a:solidFill>
                <a:latin typeface="Inter Medium"/>
                <a:ea typeface="Inter Medium"/>
                <a:cs typeface="Inter Medium"/>
                <a:sym typeface="Inter Medium"/>
              </a:rPr>
              <a:t>Maladie</a:t>
            </a:r>
            <a:r>
              <a:rPr lang="en-US" b="true" sz="3600">
                <a:solidFill>
                  <a:srgbClr val="000000"/>
                </a:solidFill>
                <a:latin typeface="Inter Medium"/>
                <a:ea typeface="Inter Medium"/>
                <a:cs typeface="Inter Medium"/>
                <a:sym typeface="Inter Medium"/>
              </a:rPr>
              <a:t> des gencives</a:t>
            </a:r>
          </a:p>
        </p:txBody>
      </p:sp>
      <p:sp>
        <p:nvSpPr>
          <p:cNvPr name="TextBox 5" id="5"/>
          <p:cNvSpPr txBox="true"/>
          <p:nvPr/>
        </p:nvSpPr>
        <p:spPr>
          <a:xfrm rot="0">
            <a:off x="1028700" y="3342281"/>
            <a:ext cx="3721566" cy="577215"/>
          </a:xfrm>
          <a:prstGeom prst="rect">
            <a:avLst/>
          </a:prstGeom>
        </p:spPr>
        <p:txBody>
          <a:bodyPr anchor="t" rtlCol="false" tIns="0" lIns="0" bIns="0" rIns="0">
            <a:spAutoFit/>
          </a:bodyPr>
          <a:lstStyle/>
          <a:p>
            <a:pPr algn="just">
              <a:lnSpc>
                <a:spcPts val="4500"/>
              </a:lnSpc>
            </a:pPr>
            <a:r>
              <a:rPr lang="en-US" b="true" sz="3600">
                <a:solidFill>
                  <a:srgbClr val="000000"/>
                </a:solidFill>
                <a:latin typeface="Inter Medium"/>
                <a:ea typeface="Inter Medium"/>
                <a:cs typeface="Inter Medium"/>
                <a:sym typeface="Inter Medium"/>
              </a:rPr>
              <a:t>Carie</a:t>
            </a:r>
            <a:r>
              <a:rPr lang="en-US" b="true" sz="3600">
                <a:solidFill>
                  <a:srgbClr val="000000"/>
                </a:solidFill>
                <a:latin typeface="Inter Medium"/>
                <a:ea typeface="Inter Medium"/>
                <a:cs typeface="Inter Medium"/>
                <a:sym typeface="Inter Medium"/>
              </a:rPr>
              <a:t> dentaire</a:t>
            </a:r>
          </a:p>
        </p:txBody>
      </p:sp>
      <p:sp>
        <p:nvSpPr>
          <p:cNvPr name="TextBox 6" id="6"/>
          <p:cNvSpPr txBox="true"/>
          <p:nvPr/>
        </p:nvSpPr>
        <p:spPr>
          <a:xfrm rot="0">
            <a:off x="1028700" y="6107024"/>
            <a:ext cx="5041702" cy="577215"/>
          </a:xfrm>
          <a:prstGeom prst="rect">
            <a:avLst/>
          </a:prstGeom>
        </p:spPr>
        <p:txBody>
          <a:bodyPr anchor="t" rtlCol="false" tIns="0" lIns="0" bIns="0" rIns="0">
            <a:spAutoFit/>
          </a:bodyPr>
          <a:lstStyle/>
          <a:p>
            <a:pPr algn="just">
              <a:lnSpc>
                <a:spcPts val="4500"/>
              </a:lnSpc>
            </a:pPr>
            <a:r>
              <a:rPr lang="en-US" b="true" sz="3600">
                <a:solidFill>
                  <a:srgbClr val="000000"/>
                </a:solidFill>
                <a:latin typeface="Inter Medium"/>
                <a:ea typeface="Inter Medium"/>
                <a:cs typeface="Inter Medium"/>
                <a:sym typeface="Inter Medium"/>
              </a:rPr>
              <a:t>« L</a:t>
            </a:r>
            <a:r>
              <a:rPr lang="en-US" b="true" sz="3600">
                <a:solidFill>
                  <a:srgbClr val="000000"/>
                </a:solidFill>
                <a:latin typeface="Inter Medium"/>
                <a:ea typeface="Inter Medium"/>
                <a:cs typeface="Inter Medium"/>
                <a:sym typeface="Inter Medium"/>
              </a:rPr>
              <a:t>angue noire poilue »</a:t>
            </a:r>
          </a:p>
        </p:txBody>
      </p:sp>
      <p:grpSp>
        <p:nvGrpSpPr>
          <p:cNvPr name="Group 7" id="7"/>
          <p:cNvGrpSpPr/>
          <p:nvPr/>
        </p:nvGrpSpPr>
        <p:grpSpPr>
          <a:xfrm rot="0">
            <a:off x="0" y="9547436"/>
            <a:ext cx="17259300" cy="47752"/>
            <a:chOff x="0" y="0"/>
            <a:chExt cx="4545659" cy="12577"/>
          </a:xfrm>
        </p:grpSpPr>
        <p:sp>
          <p:nvSpPr>
            <p:cNvPr name="Freeform 8" id="8"/>
            <p:cNvSpPr/>
            <p:nvPr/>
          </p:nvSpPr>
          <p:spPr>
            <a:xfrm flipH="false" flipV="false" rot="0">
              <a:off x="0" y="0"/>
              <a:ext cx="4545659" cy="12577"/>
            </a:xfrm>
            <a:custGeom>
              <a:avLst/>
              <a:gdLst/>
              <a:ahLst/>
              <a:cxnLst/>
              <a:rect r="r" b="b" t="t" l="l"/>
              <a:pathLst>
                <a:path h="12577" w="4545659">
                  <a:moveTo>
                    <a:pt x="0" y="0"/>
                  </a:moveTo>
                  <a:lnTo>
                    <a:pt x="4545659" y="0"/>
                  </a:lnTo>
                  <a:lnTo>
                    <a:pt x="4545659" y="12577"/>
                  </a:lnTo>
                  <a:lnTo>
                    <a:pt x="0" y="12577"/>
                  </a:lnTo>
                  <a:close/>
                </a:path>
              </a:pathLst>
            </a:custGeom>
            <a:solidFill>
              <a:srgbClr val="E21216"/>
            </a:solidFill>
          </p:spPr>
        </p:sp>
        <p:sp>
          <p:nvSpPr>
            <p:cNvPr name="TextBox 9" id="9"/>
            <p:cNvSpPr txBox="true"/>
            <p:nvPr/>
          </p:nvSpPr>
          <p:spPr>
            <a:xfrm>
              <a:off x="0" y="-19050"/>
              <a:ext cx="4545659" cy="31627"/>
            </a:xfrm>
            <a:prstGeom prst="rect">
              <a:avLst/>
            </a:prstGeom>
          </p:spPr>
          <p:txBody>
            <a:bodyPr anchor="ctr" rtlCol="false" tIns="50800" lIns="50800" bIns="50800" rIns="50800"/>
            <a:lstStyle/>
            <a:p>
              <a:pPr algn="ctr">
                <a:lnSpc>
                  <a:spcPts val="3000"/>
                </a:lnSpc>
              </a:pPr>
            </a:p>
          </p:txBody>
        </p:sp>
      </p:grpSp>
      <p:sp>
        <p:nvSpPr>
          <p:cNvPr name="TextBox 10" id="10"/>
          <p:cNvSpPr txBox="true"/>
          <p:nvPr/>
        </p:nvSpPr>
        <p:spPr>
          <a:xfrm rot="0">
            <a:off x="1028700" y="964356"/>
            <a:ext cx="8339882" cy="1550109"/>
          </a:xfrm>
          <a:prstGeom prst="rect">
            <a:avLst/>
          </a:prstGeom>
        </p:spPr>
        <p:txBody>
          <a:bodyPr anchor="t" rtlCol="false" tIns="0" lIns="0" bIns="0" rIns="0">
            <a:spAutoFit/>
          </a:bodyPr>
          <a:lstStyle/>
          <a:p>
            <a:pPr algn="l">
              <a:lnSpc>
                <a:spcPts val="5250"/>
              </a:lnSpc>
              <a:spcBef>
                <a:spcPct val="0"/>
              </a:spcBef>
            </a:pPr>
            <a:r>
              <a:rPr lang="en-US" b="true" sz="4200">
                <a:solidFill>
                  <a:srgbClr val="000000"/>
                </a:solidFill>
                <a:latin typeface="Inter Bold"/>
                <a:ea typeface="Inter Bold"/>
                <a:cs typeface="Inter Bold"/>
                <a:sym typeface="Inter Bold"/>
              </a:rPr>
              <a:t>Les dommages cause</a:t>
            </a:r>
            <a:r>
              <a:rPr lang="en-US" b="true" sz="4200">
                <a:solidFill>
                  <a:srgbClr val="000000"/>
                </a:solidFill>
                <a:latin typeface="Inter Bold"/>
                <a:ea typeface="Inter Bold"/>
                <a:cs typeface="Inter Bold"/>
                <a:sym typeface="Inter Bold"/>
              </a:rPr>
              <a:t>s au corps</a:t>
            </a:r>
          </a:p>
          <a:p>
            <a:pPr algn="l">
              <a:lnSpc>
                <a:spcPts val="7000"/>
              </a:lnSpc>
              <a:spcBef>
                <a:spcPct val="0"/>
              </a:spcBef>
            </a:pPr>
            <a:r>
              <a:rPr lang="en-US" b="true" sz="5600">
                <a:solidFill>
                  <a:srgbClr val="000000"/>
                </a:solidFill>
                <a:latin typeface="Inter Bold"/>
                <a:ea typeface="Inter Bold"/>
                <a:cs typeface="Inter Bold"/>
                <a:sym typeface="Inter Bold"/>
              </a:rPr>
              <a:t>L</a:t>
            </a:r>
            <a:r>
              <a:rPr lang="en-US" b="true" sz="5600">
                <a:solidFill>
                  <a:srgbClr val="000000"/>
                </a:solidFill>
                <a:latin typeface="Inter Bold"/>
                <a:ea typeface="Inter Bold"/>
                <a:cs typeface="Inter Bold"/>
                <a:sym typeface="Inter Bold"/>
              </a:rPr>
              <a:t>es dents et la peau  </a:t>
            </a:r>
          </a:p>
        </p:txBody>
      </p:sp>
      <p:sp>
        <p:nvSpPr>
          <p:cNvPr name="TextBox 11" id="11"/>
          <p:cNvSpPr txBox="true"/>
          <p:nvPr/>
        </p:nvSpPr>
        <p:spPr>
          <a:xfrm rot="0">
            <a:off x="11812239" y="3236521"/>
            <a:ext cx="4723778" cy="2633082"/>
          </a:xfrm>
          <a:prstGeom prst="rect">
            <a:avLst/>
          </a:prstGeom>
        </p:spPr>
        <p:txBody>
          <a:bodyPr anchor="t" rtlCol="false" tIns="0" lIns="0" bIns="0" rIns="0">
            <a:spAutoFit/>
          </a:bodyPr>
          <a:lstStyle/>
          <a:p>
            <a:pPr algn="l">
              <a:lnSpc>
                <a:spcPts val="4140"/>
              </a:lnSpc>
            </a:pPr>
            <a:r>
              <a:rPr lang="en-US" b="true" sz="3600">
                <a:solidFill>
                  <a:srgbClr val="000000"/>
                </a:solidFill>
                <a:latin typeface="Inter Medium"/>
                <a:ea typeface="Inter Medium"/>
                <a:cs typeface="Inter Medium"/>
                <a:sym typeface="Inter Medium"/>
              </a:rPr>
              <a:t>Des rougeurs, de l’inflammation, une sécheresse et un vieillissement prématuré de la peau  </a:t>
            </a:r>
          </a:p>
        </p:txBody>
      </p:sp>
      <p:sp>
        <p:nvSpPr>
          <p:cNvPr name="TextBox 12" id="12"/>
          <p:cNvSpPr txBox="true"/>
          <p:nvPr/>
        </p:nvSpPr>
        <p:spPr>
          <a:xfrm rot="0">
            <a:off x="11808668" y="6274567"/>
            <a:ext cx="4460156" cy="577215"/>
          </a:xfrm>
          <a:prstGeom prst="rect">
            <a:avLst/>
          </a:prstGeom>
        </p:spPr>
        <p:txBody>
          <a:bodyPr anchor="t" rtlCol="false" tIns="0" lIns="0" bIns="0" rIns="0">
            <a:spAutoFit/>
          </a:bodyPr>
          <a:lstStyle/>
          <a:p>
            <a:pPr algn="ctr">
              <a:lnSpc>
                <a:spcPts val="4500"/>
              </a:lnSpc>
              <a:spcBef>
                <a:spcPct val="0"/>
              </a:spcBef>
            </a:pPr>
            <a:r>
              <a:rPr lang="en-US" b="true" sz="3600">
                <a:solidFill>
                  <a:srgbClr val="000000"/>
                </a:solidFill>
                <a:latin typeface="Inter Medium"/>
                <a:ea typeface="Inter Medium"/>
                <a:cs typeface="Inter Medium"/>
                <a:sym typeface="Inter Medium"/>
              </a:rPr>
              <a:t>P</a:t>
            </a:r>
            <a:r>
              <a:rPr lang="en-US" b="true" sz="3600">
                <a:solidFill>
                  <a:srgbClr val="000000"/>
                </a:solidFill>
                <a:latin typeface="Inter Medium"/>
                <a:ea typeface="Inter Medium"/>
                <a:cs typeface="Inter Medium"/>
                <a:sym typeface="Inter Medium"/>
              </a:rPr>
              <a:t>eut aggraver l'acné</a:t>
            </a:r>
          </a:p>
        </p:txBody>
      </p:sp>
      <p:sp>
        <p:nvSpPr>
          <p:cNvPr name="TextBox 13" id="13"/>
          <p:cNvSpPr txBox="true"/>
          <p:nvPr/>
        </p:nvSpPr>
        <p:spPr>
          <a:xfrm rot="0">
            <a:off x="11808668" y="7512914"/>
            <a:ext cx="3303315" cy="577215"/>
          </a:xfrm>
          <a:prstGeom prst="rect">
            <a:avLst/>
          </a:prstGeom>
        </p:spPr>
        <p:txBody>
          <a:bodyPr anchor="t" rtlCol="false" tIns="0" lIns="0" bIns="0" rIns="0">
            <a:spAutoFit/>
          </a:bodyPr>
          <a:lstStyle/>
          <a:p>
            <a:pPr algn="l">
              <a:lnSpc>
                <a:spcPts val="4500"/>
              </a:lnSpc>
              <a:spcBef>
                <a:spcPct val="0"/>
              </a:spcBef>
            </a:pPr>
            <a:r>
              <a:rPr lang="en-US" b="true" sz="3600">
                <a:solidFill>
                  <a:srgbClr val="000000"/>
                </a:solidFill>
                <a:latin typeface="Inter Medium"/>
                <a:ea typeface="Inter Medium"/>
                <a:cs typeface="Inter Medium"/>
                <a:sym typeface="Inter Medium"/>
              </a:rPr>
              <a:t>P</a:t>
            </a:r>
            <a:r>
              <a:rPr lang="en-US" b="true" sz="3600">
                <a:solidFill>
                  <a:srgbClr val="000000"/>
                </a:solidFill>
                <a:latin typeface="Inter Medium"/>
                <a:ea typeface="Inter Medium"/>
                <a:cs typeface="Inter Medium"/>
                <a:sym typeface="Inter Medium"/>
              </a:rPr>
              <a:t>ores obstrués</a:t>
            </a:r>
          </a:p>
        </p:txBody>
      </p:sp>
      <p:sp>
        <p:nvSpPr>
          <p:cNvPr name="TextBox 14" id="14"/>
          <p:cNvSpPr txBox="true"/>
          <p:nvPr/>
        </p:nvSpPr>
        <p:spPr>
          <a:xfrm rot="0">
            <a:off x="14577912" y="9645777"/>
            <a:ext cx="7910173" cy="201856"/>
          </a:xfrm>
          <a:prstGeom prst="rect">
            <a:avLst/>
          </a:prstGeom>
        </p:spPr>
        <p:txBody>
          <a:bodyPr anchor="t" rtlCol="false" tIns="0" lIns="0" bIns="0" rIns="0">
            <a:spAutoFit/>
          </a:bodyPr>
          <a:lstStyle/>
          <a:p>
            <a:pPr algn="l">
              <a:lnSpc>
                <a:spcPts val="1500"/>
              </a:lnSpc>
            </a:pPr>
            <a:r>
              <a:rPr lang="en-US" sz="1200" b="true">
                <a:solidFill>
                  <a:srgbClr val="000000"/>
                </a:solidFill>
                <a:latin typeface="Inter Medium"/>
                <a:ea typeface="Inter Medium"/>
                <a:cs typeface="Inter Medium"/>
                <a:sym typeface="Inter Medium"/>
              </a:rPr>
              <a:t>© Association pulmonaire du Canada</a:t>
            </a:r>
          </a:p>
        </p:txBody>
      </p:sp>
      <p:sp>
        <p:nvSpPr>
          <p:cNvPr name="TextBox 15" id="15"/>
          <p:cNvSpPr txBox="true"/>
          <p:nvPr/>
        </p:nvSpPr>
        <p:spPr>
          <a:xfrm rot="0">
            <a:off x="12494733" y="744855"/>
            <a:ext cx="5207309" cy="283845"/>
          </a:xfrm>
          <a:prstGeom prst="rect">
            <a:avLst/>
          </a:prstGeom>
        </p:spPr>
        <p:txBody>
          <a:bodyPr anchor="t" rtlCol="false" tIns="0" lIns="0" bIns="0" rIns="0">
            <a:spAutoFit/>
          </a:bodyPr>
          <a:lstStyle/>
          <a:p>
            <a:pPr algn="l">
              <a:lnSpc>
                <a:spcPts val="2250"/>
              </a:lnSpc>
            </a:pPr>
            <a:r>
              <a:rPr lang="en-US" b="true" sz="1800" i="true">
                <a:solidFill>
                  <a:srgbClr val="E21216"/>
                </a:solidFill>
                <a:latin typeface="Inter Bold Italics"/>
                <a:ea typeface="Inter Bold Italics"/>
                <a:cs typeface="Inter Bold Italics"/>
                <a:sym typeface="Inter Bold Italics"/>
              </a:rPr>
              <a:t>Des poumons pour la vie | Lungs are for Life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DAGsnDL7uxg</dc:identifier>
  <dcterms:modified xsi:type="dcterms:W3CDTF">2011-08-01T06:04:30Z</dcterms:modified>
  <cp:revision>1</cp:revision>
  <dc:title>What happens when you breathe? Below your lungs is the diaphragm. This is a big muscle that works with your lungs to get air into your body (inhale) and out (exhale). Despite how big your lungs are, they do not have muscles, so we need the diaphragm. The</dc:title>
</cp:coreProperties>
</file>