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Inter Bold" charset="1" panose="020B0802030000000004"/>
      <p:regular r:id="rId7"/>
    </p:embeddedFont>
    <p:embeddedFont>
      <p:font typeface="Inter Medium" charset="1" panose="02000503000000020004"/>
      <p:regular r:id="rId8"/>
    </p:embeddedFont>
    <p:embeddedFont>
      <p:font typeface="Inter Italics" charset="1" panose="020B0502030000000004"/>
      <p:regular r:id="rId9"/>
    </p:embeddedFont>
    <p:embeddedFont>
      <p:font typeface="Inter" charset="1" panose="020B050203000000000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http://www.uwo.ca/fhs/agingsim/pdf/Respiratory_System-Straw_Lung_Challenge.pdf" TargetMode="External" Type="http://schemas.openxmlformats.org/officeDocument/2006/relationships/hyperlink"/><Relationship Id="rId5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6864" y="10069999"/>
            <a:ext cx="18466079" cy="1038225"/>
            <a:chOff x="0" y="0"/>
            <a:chExt cx="4863494" cy="2734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63494" cy="273442"/>
            </a:xfrm>
            <a:custGeom>
              <a:avLst/>
              <a:gdLst/>
              <a:ahLst/>
              <a:cxnLst/>
              <a:rect r="r" b="b" t="t" l="l"/>
              <a:pathLst>
                <a:path h="273442" w="4863494">
                  <a:moveTo>
                    <a:pt x="0" y="0"/>
                  </a:moveTo>
                  <a:lnTo>
                    <a:pt x="4863494" y="0"/>
                  </a:lnTo>
                  <a:lnTo>
                    <a:pt x="4863494" y="273442"/>
                  </a:lnTo>
                  <a:lnTo>
                    <a:pt x="0" y="273442"/>
                  </a:lnTo>
                  <a:close/>
                </a:path>
              </a:pathLst>
            </a:custGeom>
            <a:solidFill>
              <a:srgbClr val="E2121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863494" cy="2924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1451998">
            <a:off x="-589887" y="2074325"/>
            <a:ext cx="4854663" cy="7134769"/>
          </a:xfrm>
          <a:custGeom>
            <a:avLst/>
            <a:gdLst/>
            <a:ahLst/>
            <a:cxnLst/>
            <a:rect r="r" b="b" t="t" l="l"/>
            <a:pathLst>
              <a:path h="7134769" w="4854663">
                <a:moveTo>
                  <a:pt x="0" y="0"/>
                </a:moveTo>
                <a:lnTo>
                  <a:pt x="4854664" y="0"/>
                </a:lnTo>
                <a:lnTo>
                  <a:pt x="4854664" y="7134769"/>
                </a:lnTo>
                <a:lnTo>
                  <a:pt x="0" y="71347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63" r="0" b="-1063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409951" y="5122878"/>
            <a:ext cx="3101743" cy="1496591"/>
          </a:xfrm>
          <a:custGeom>
            <a:avLst/>
            <a:gdLst/>
            <a:ahLst/>
            <a:cxnLst/>
            <a:rect r="r" b="b" t="t" l="l"/>
            <a:pathLst>
              <a:path h="1496591" w="3101743">
                <a:moveTo>
                  <a:pt x="0" y="0"/>
                </a:moveTo>
                <a:lnTo>
                  <a:pt x="3101743" y="0"/>
                </a:lnTo>
                <a:lnTo>
                  <a:pt x="3101743" y="1496591"/>
                </a:lnTo>
                <a:lnTo>
                  <a:pt x="0" y="14965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83858" y="1000125"/>
            <a:ext cx="15685889" cy="2007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99"/>
              </a:lnSpc>
            </a:pPr>
            <a:r>
              <a:rPr lang="en-US" sz="6399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La vie avec la MPOC : Le défi de la paille</a:t>
            </a:r>
          </a:p>
          <a:p>
            <a:pPr algn="l">
              <a:lnSpc>
                <a:spcPts val="7999"/>
              </a:lnSpc>
              <a:spcBef>
                <a:spcPct val="0"/>
              </a:spcBef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2162362" y="3033038"/>
            <a:ext cx="2456648" cy="577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  <a:spcBef>
                <a:spcPct val="0"/>
              </a:spcBef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1 paille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391533" y="6966826"/>
            <a:ext cx="3120161" cy="1148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00"/>
              </a:lnSpc>
              <a:spcBef>
                <a:spcPct val="0"/>
              </a:spcBef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Chronomètre ou minuteur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760949" y="6155789"/>
            <a:ext cx="10144807" cy="1031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2"/>
              </a:lnSpc>
            </a:pPr>
            <a:r>
              <a:rPr lang="en-US" sz="3200" b="true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En respirant uniquement par la paille, marchez sur place pendant 30 secondes.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760949" y="7711458"/>
            <a:ext cx="10709944" cy="1022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0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Respirez profondément pour vous détendre.</a:t>
            </a:r>
          </a:p>
          <a:p>
            <a:pPr algn="l">
              <a:lnSpc>
                <a:spcPts val="4000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2391533" y="8724452"/>
            <a:ext cx="6829982" cy="876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50"/>
              </a:lnSpc>
              <a:spcBef>
                <a:spcPct val="0"/>
              </a:spcBef>
            </a:pPr>
            <a:r>
              <a:rPr lang="en-US" b="true" sz="14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Source : </a:t>
            </a:r>
            <a:r>
              <a:rPr lang="en-US" b="true" sz="14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Western University Aging Simulation Lab </a:t>
            </a:r>
            <a:r>
              <a:rPr lang="en-US" b="true" sz="1400" u="sng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  <a:hlinkClick r:id="rId4" tooltip="http://www.uwo.ca/fhs/agingsim/pdf/Respiratory_System-Straw_Lung_Challenge.pdf"/>
              </a:rPr>
              <a:t>www.uwo.ca/fhs/agingsim/pdf/Respiratory_System-Straw_Lung_Challenge.pdf</a:t>
            </a:r>
            <a:r>
              <a:rPr lang="en-US" b="true" sz="14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 Utilisation autorisée</a:t>
            </a:r>
          </a:p>
          <a:p>
            <a:pPr algn="l">
              <a:lnSpc>
                <a:spcPts val="1750"/>
              </a:lnSpc>
              <a:spcBef>
                <a:spcPct val="0"/>
              </a:spcBef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6760949" y="2279404"/>
            <a:ext cx="9405301" cy="1022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0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Inspirez et expirez pendant </a:t>
            </a:r>
            <a:r>
              <a:rPr lang="en-US" b="true" sz="32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30 secondes.</a:t>
            </a:r>
          </a:p>
          <a:p>
            <a:pPr algn="l">
              <a:lnSpc>
                <a:spcPts val="4000"/>
              </a:lnSpc>
              <a:spcBef>
                <a:spcPct val="0"/>
              </a:spcBef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6358067" y="2309877"/>
            <a:ext cx="313655" cy="537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1.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760949" y="3103092"/>
            <a:ext cx="9405301" cy="984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08"/>
              </a:lnSpc>
            </a:pPr>
            <a:r>
              <a:rPr lang="en-US" sz="3200" b="true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Placez la paille dans votre bouche et bouchez votre nez en le pinçant.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288862" y="3057817"/>
            <a:ext cx="377056" cy="537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2.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6218418" y="4385543"/>
            <a:ext cx="11761336" cy="1003469"/>
            <a:chOff x="0" y="0"/>
            <a:chExt cx="15681781" cy="1337958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826278" y="-19050"/>
              <a:ext cx="14855503" cy="13570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000"/>
                </a:lnSpc>
              </a:pPr>
              <a:r>
                <a:rPr lang="en-US" sz="3200" b="true">
                  <a:solidFill>
                    <a:srgbClr val="000000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Inspirez et expirez par la paille pendant 30 secondes. </a:t>
              </a:r>
            </a:p>
            <a:p>
              <a:pPr algn="l">
                <a:lnSpc>
                  <a:spcPts val="4000"/>
                </a:lnSpc>
                <a:spcBef>
                  <a:spcPct val="0"/>
                </a:spcBef>
              </a:pP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-57150"/>
              <a:ext cx="826278" cy="697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b="true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3. 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6242337" y="5347944"/>
            <a:ext cx="11182032" cy="498718"/>
            <a:chOff x="0" y="0"/>
            <a:chExt cx="14909376" cy="664957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629451" y="-19050"/>
              <a:ext cx="14279926" cy="6840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000"/>
                </a:lnSpc>
                <a:spcBef>
                  <a:spcPct val="0"/>
                </a:spcBef>
              </a:pPr>
              <a:r>
                <a:rPr lang="en-US" b="true" sz="3200">
                  <a:solidFill>
                    <a:srgbClr val="000000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 Inspirez et expirez par la paille pendant 30 secondes.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0" y="-57150"/>
              <a:ext cx="528638" cy="697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b="true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4.</a:t>
              </a: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6288862" y="6127214"/>
            <a:ext cx="382860" cy="537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5.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242337" y="7660870"/>
            <a:ext cx="389334" cy="537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6.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28700" y="9712749"/>
            <a:ext cx="12305166" cy="165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"/>
              </a:lnSpc>
              <a:spcBef>
                <a:spcPct val="0"/>
              </a:spcBef>
            </a:pPr>
            <a:r>
              <a:rPr lang="en-US" sz="999" i="true">
                <a:solidFill>
                  <a:srgbClr val="000000"/>
                </a:solidFill>
                <a:latin typeface="Inter Italics"/>
                <a:ea typeface="Inter Italics"/>
                <a:cs typeface="Inter Italics"/>
                <a:sym typeface="Inter Italics"/>
              </a:rPr>
              <a:t>Des poumons pour la vie </a:t>
            </a:r>
            <a:r>
              <a:rPr lang="en-US" sz="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est une une marque déposée de l’Association pulmonaire du Canada. Reproduction à des fins non commerciales et éducatives uniquement.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13802458" y="8371344"/>
            <a:ext cx="3456842" cy="1029585"/>
            <a:chOff x="0" y="0"/>
            <a:chExt cx="4609122" cy="1372780"/>
          </a:xfrm>
        </p:grpSpPr>
        <p:sp>
          <p:nvSpPr>
            <p:cNvPr name="AutoShape 27" id="27"/>
            <p:cNvSpPr/>
            <p:nvPr/>
          </p:nvSpPr>
          <p:spPr>
            <a:xfrm>
              <a:off x="201238" y="485183"/>
              <a:ext cx="4206647" cy="0"/>
            </a:xfrm>
            <a:prstGeom prst="line">
              <a:avLst/>
            </a:prstGeom>
            <a:ln cap="flat" w="127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201238" y="618533"/>
              <a:ext cx="4237343" cy="754247"/>
            </a:xfrm>
            <a:custGeom>
              <a:avLst/>
              <a:gdLst/>
              <a:ahLst/>
              <a:cxnLst/>
              <a:rect r="r" b="b" t="t" l="l"/>
              <a:pathLst>
                <a:path h="754247" w="4237343">
                  <a:moveTo>
                    <a:pt x="0" y="0"/>
                  </a:moveTo>
                  <a:lnTo>
                    <a:pt x="4237343" y="0"/>
                  </a:lnTo>
                  <a:lnTo>
                    <a:pt x="4237343" y="754247"/>
                  </a:lnTo>
                  <a:lnTo>
                    <a:pt x="0" y="754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TextBox 29" id="29"/>
            <p:cNvSpPr txBox="true"/>
            <p:nvPr/>
          </p:nvSpPr>
          <p:spPr>
            <a:xfrm rot="0">
              <a:off x="0" y="-38100"/>
              <a:ext cx="4609122" cy="3962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DES POUMONS POUR LA VIE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DAGyHXqqsUA</dc:identifier>
  <dcterms:modified xsi:type="dcterms:W3CDTF">2011-08-01T06:04:30Z</dcterms:modified>
  <cp:revision>1</cp:revision>
  <dc:title>LRFL How vaping and smoking harm the body</dc:title>
</cp:coreProperties>
</file>