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Lst>
  <p:sldSz cx="18288000" cy="10287000"/>
  <p:notesSz cx="6858000" cy="9144000"/>
  <p:embeddedFontLst>
    <p:embeddedFont>
      <p:font typeface="Inter Bold" charset="1" panose="020B0802030000000004"/>
      <p:regular r:id="rId14"/>
    </p:embeddedFont>
    <p:embeddedFont>
      <p:font typeface="Inter" charset="1" panose="020B0502030000000004"/>
      <p:regular r:id="rId15"/>
    </p:embeddedFont>
    <p:embeddedFont>
      <p:font typeface="Inter Italics" charset="1" panose="020B0502030000000004"/>
      <p:regular r:id="rId16"/>
    </p:embeddedFont>
    <p:embeddedFont>
      <p:font typeface="Inter Medium" charset="1" panose="02000503000000020004"/>
      <p:regular r:id="rId17"/>
    </p:embeddedFont>
    <p:embeddedFont>
      <p:font typeface="Inter Semi-Bold" charset="1" panose="02000503000000020004"/>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https://www.poumon.ca/sites/default/files/Lungs%20R%204%20Life/PPLV%20Sec%201.pdf" TargetMode="External" Type="http://schemas.openxmlformats.org/officeDocument/2006/relationships/hyperlink"/><Relationship Id="rId4" Target="https://www.poumon.ca/sites/default/files/Lungs%20R%204%20Life/PPLV%20Sec%201.pdf" TargetMode="External" Type="http://schemas.openxmlformats.org/officeDocument/2006/relationships/hyperlink"/><Relationship Id="rId5" Target="../media/image2.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2.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2.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6.png" Type="http://schemas.openxmlformats.org/officeDocument/2006/relationships/image"/><Relationship Id="rId4" Target="../media/image7.png" Type="http://schemas.openxmlformats.org/officeDocument/2006/relationships/image"/><Relationship Id="rId5" Target="../media/image8.svg" Type="http://schemas.openxmlformats.org/officeDocument/2006/relationships/image"/><Relationship Id="rId6" Target="../media/image9.png" Type="http://schemas.openxmlformats.org/officeDocument/2006/relationships/image"/><Relationship Id="rId7" Target="../media/image10.svg" Type="http://schemas.openxmlformats.org/officeDocument/2006/relationships/image"/><Relationship Id="rId8" Target="../media/image2.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png" Type="http://schemas.openxmlformats.org/officeDocument/2006/relationships/image"/><Relationship Id="rId3" Target="../media/image2.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2.png" Type="http://schemas.openxmlformats.org/officeDocument/2006/relationships/image"/><Relationship Id="rId3" Target="../media/image13.svg" Type="http://schemas.openxmlformats.org/officeDocument/2006/relationships/image"/><Relationship Id="rId4" Target="../media/image2.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2.svg" Type="http://schemas.openxmlformats.org/officeDocument/2006/relationships/image"/><Relationship Id="rId11" Target="../media/image2.png" Type="http://schemas.openxmlformats.org/officeDocument/2006/relationships/image"/><Relationship Id="rId2" Target="../media/image14.png" Type="http://schemas.openxmlformats.org/officeDocument/2006/relationships/image"/><Relationship Id="rId3" Target="../media/image15.svg" Type="http://schemas.openxmlformats.org/officeDocument/2006/relationships/image"/><Relationship Id="rId4" Target="../media/image16.png" Type="http://schemas.openxmlformats.org/officeDocument/2006/relationships/image"/><Relationship Id="rId5" Target="../media/image17.svg" Type="http://schemas.openxmlformats.org/officeDocument/2006/relationships/image"/><Relationship Id="rId6" Target="../media/image18.png" Type="http://schemas.openxmlformats.org/officeDocument/2006/relationships/image"/><Relationship Id="rId7" Target="../media/image19.png" Type="http://schemas.openxmlformats.org/officeDocument/2006/relationships/image"/><Relationship Id="rId8" Target="../media/image20.png" Type="http://schemas.openxmlformats.org/officeDocument/2006/relationships/image"/><Relationship Id="rId9" Target="../media/image21.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3.png" Type="http://schemas.openxmlformats.org/officeDocument/2006/relationships/image"/><Relationship Id="rId3" Target="../media/image24.png" Type="http://schemas.openxmlformats.org/officeDocument/2006/relationships/image"/><Relationship Id="rId4" Target="../media/image25.svg" Type="http://schemas.openxmlformats.org/officeDocument/2006/relationships/image"/><Relationship Id="rId5" Target="../media/image26.png" Type="http://schemas.openxmlformats.org/officeDocument/2006/relationships/image"/><Relationship Id="rId6" Target="../media/image27.svg" Type="http://schemas.openxmlformats.org/officeDocument/2006/relationships/image"/><Relationship Id="rId7" Target="../media/image2.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78079" y="-9525"/>
            <a:ext cx="18466079" cy="1038225"/>
            <a:chOff x="0" y="0"/>
            <a:chExt cx="4863494" cy="273442"/>
          </a:xfrm>
        </p:grpSpPr>
        <p:sp>
          <p:nvSpPr>
            <p:cNvPr name="Freeform 3" id="3"/>
            <p:cNvSpPr/>
            <p:nvPr/>
          </p:nvSpPr>
          <p:spPr>
            <a:xfrm flipH="false" flipV="false" rot="0">
              <a:off x="0" y="0"/>
              <a:ext cx="4863494" cy="273442"/>
            </a:xfrm>
            <a:custGeom>
              <a:avLst/>
              <a:gdLst/>
              <a:ahLst/>
              <a:cxnLst/>
              <a:rect r="r" b="b" t="t" l="l"/>
              <a:pathLst>
                <a:path h="273442" w="4863494">
                  <a:moveTo>
                    <a:pt x="0" y="0"/>
                  </a:moveTo>
                  <a:lnTo>
                    <a:pt x="4863494" y="0"/>
                  </a:lnTo>
                  <a:lnTo>
                    <a:pt x="4863494" y="273442"/>
                  </a:lnTo>
                  <a:lnTo>
                    <a:pt x="0" y="273442"/>
                  </a:lnTo>
                  <a:close/>
                </a:path>
              </a:pathLst>
            </a:custGeom>
            <a:solidFill>
              <a:srgbClr val="E21216"/>
            </a:solidFill>
          </p:spPr>
        </p:sp>
        <p:sp>
          <p:nvSpPr>
            <p:cNvPr name="TextBox 4" id="4"/>
            <p:cNvSpPr txBox="true"/>
            <p:nvPr/>
          </p:nvSpPr>
          <p:spPr>
            <a:xfrm>
              <a:off x="0" y="-19050"/>
              <a:ext cx="4863494" cy="292492"/>
            </a:xfrm>
            <a:prstGeom prst="rect">
              <a:avLst/>
            </a:prstGeom>
          </p:spPr>
          <p:txBody>
            <a:bodyPr anchor="ctr" rtlCol="false" tIns="50800" lIns="50800" bIns="50800" rIns="50800"/>
            <a:lstStyle/>
            <a:p>
              <a:pPr algn="ctr">
                <a:lnSpc>
                  <a:spcPts val="3000"/>
                </a:lnSpc>
              </a:pPr>
            </a:p>
          </p:txBody>
        </p:sp>
      </p:grpSp>
      <p:sp>
        <p:nvSpPr>
          <p:cNvPr name="Freeform 5" id="5"/>
          <p:cNvSpPr/>
          <p:nvPr/>
        </p:nvSpPr>
        <p:spPr>
          <a:xfrm flipH="false" flipV="false" rot="0">
            <a:off x="-98914" y="1028700"/>
            <a:ext cx="7067971" cy="9317655"/>
          </a:xfrm>
          <a:custGeom>
            <a:avLst/>
            <a:gdLst/>
            <a:ahLst/>
            <a:cxnLst/>
            <a:rect r="r" b="b" t="t" l="l"/>
            <a:pathLst>
              <a:path h="9317655" w="7067971">
                <a:moveTo>
                  <a:pt x="0" y="0"/>
                </a:moveTo>
                <a:lnTo>
                  <a:pt x="7067971" y="0"/>
                </a:lnTo>
                <a:lnTo>
                  <a:pt x="7067971" y="9317655"/>
                </a:lnTo>
                <a:lnTo>
                  <a:pt x="0" y="9317655"/>
                </a:lnTo>
                <a:lnTo>
                  <a:pt x="0" y="0"/>
                </a:lnTo>
                <a:close/>
              </a:path>
            </a:pathLst>
          </a:custGeom>
          <a:blipFill>
            <a:blip r:embed="rId2"/>
            <a:stretch>
              <a:fillRect l="-38215" t="0" r="-37556" b="0"/>
            </a:stretch>
          </a:blipFill>
        </p:spPr>
      </p:sp>
      <p:sp>
        <p:nvSpPr>
          <p:cNvPr name="TextBox 6" id="6"/>
          <p:cNvSpPr txBox="true"/>
          <p:nvPr/>
        </p:nvSpPr>
        <p:spPr>
          <a:xfrm rot="0">
            <a:off x="7587155" y="2940199"/>
            <a:ext cx="9124962" cy="2203301"/>
          </a:xfrm>
          <a:prstGeom prst="rect">
            <a:avLst/>
          </a:prstGeom>
        </p:spPr>
        <p:txBody>
          <a:bodyPr anchor="t" rtlCol="false" tIns="0" lIns="0" bIns="0" rIns="0">
            <a:spAutoFit/>
          </a:bodyPr>
          <a:lstStyle/>
          <a:p>
            <a:pPr algn="l">
              <a:lnSpc>
                <a:spcPts val="8749"/>
              </a:lnSpc>
              <a:spcBef>
                <a:spcPct val="0"/>
              </a:spcBef>
            </a:pPr>
            <a:r>
              <a:rPr lang="en-US" b="true" sz="6999">
                <a:solidFill>
                  <a:srgbClr val="000000"/>
                </a:solidFill>
                <a:latin typeface="Inter Bold"/>
                <a:ea typeface="Inter Bold"/>
                <a:cs typeface="Inter Bold"/>
                <a:sym typeface="Inter Bold"/>
                <a:hlinkClick r:id="rId3" tooltip="https://www.poumon.ca/sites/default/files/Lungs%20R%204%20Life/PPLV%20Sec%201.pdf"/>
              </a:rPr>
              <a:t>Le foncti</a:t>
            </a:r>
            <a:r>
              <a:rPr lang="en-US" b="true" sz="6999">
                <a:solidFill>
                  <a:srgbClr val="000000"/>
                </a:solidFill>
                <a:latin typeface="Inter Bold"/>
                <a:ea typeface="Inter Bold"/>
                <a:cs typeface="Inter Bold"/>
                <a:sym typeface="Inter Bold"/>
                <a:hlinkClick r:id="rId4" tooltip="https://www.poumon.ca/sites/default/files/Lungs%20R%204%20Life/PPLV%20Sec%201.pdf"/>
              </a:rPr>
              <a:t>onnement des poumons</a:t>
            </a:r>
          </a:p>
        </p:txBody>
      </p:sp>
      <p:grpSp>
        <p:nvGrpSpPr>
          <p:cNvPr name="Group 7" id="7"/>
          <p:cNvGrpSpPr/>
          <p:nvPr/>
        </p:nvGrpSpPr>
        <p:grpSpPr>
          <a:xfrm rot="0">
            <a:off x="7337076" y="7289252"/>
            <a:ext cx="5882827" cy="1752140"/>
            <a:chOff x="0" y="0"/>
            <a:chExt cx="7843770" cy="2336187"/>
          </a:xfrm>
        </p:grpSpPr>
        <p:sp>
          <p:nvSpPr>
            <p:cNvPr name="AutoShape 8" id="8"/>
            <p:cNvSpPr/>
            <p:nvPr/>
          </p:nvSpPr>
          <p:spPr>
            <a:xfrm>
              <a:off x="342465" y="825681"/>
              <a:ext cx="7158840" cy="0"/>
            </a:xfrm>
            <a:prstGeom prst="line">
              <a:avLst/>
            </a:prstGeom>
            <a:ln cap="flat" w="21613">
              <a:solidFill>
                <a:srgbClr val="000000"/>
              </a:solidFill>
              <a:prstDash val="solid"/>
              <a:headEnd type="none" len="sm" w="sm"/>
              <a:tailEnd type="none" len="sm" w="sm"/>
            </a:ln>
          </p:spPr>
        </p:sp>
        <p:sp>
          <p:nvSpPr>
            <p:cNvPr name="Freeform 9" id="9"/>
            <p:cNvSpPr/>
            <p:nvPr/>
          </p:nvSpPr>
          <p:spPr>
            <a:xfrm flipH="false" flipV="false" rot="0">
              <a:off x="342465" y="1052615"/>
              <a:ext cx="7211078" cy="1283572"/>
            </a:xfrm>
            <a:custGeom>
              <a:avLst/>
              <a:gdLst/>
              <a:ahLst/>
              <a:cxnLst/>
              <a:rect r="r" b="b" t="t" l="l"/>
              <a:pathLst>
                <a:path h="1283572" w="7211078">
                  <a:moveTo>
                    <a:pt x="0" y="0"/>
                  </a:moveTo>
                  <a:lnTo>
                    <a:pt x="7211078" y="0"/>
                  </a:lnTo>
                  <a:lnTo>
                    <a:pt x="7211078" y="1283572"/>
                  </a:lnTo>
                  <a:lnTo>
                    <a:pt x="0" y="1283572"/>
                  </a:lnTo>
                  <a:lnTo>
                    <a:pt x="0" y="0"/>
                  </a:lnTo>
                  <a:close/>
                </a:path>
              </a:pathLst>
            </a:custGeom>
            <a:blipFill>
              <a:blip r:embed="rId5"/>
              <a:stretch>
                <a:fillRect l="0" t="0" r="0" b="0"/>
              </a:stretch>
            </a:blipFill>
          </p:spPr>
        </p:sp>
        <p:sp>
          <p:nvSpPr>
            <p:cNvPr name="TextBox 10" id="10"/>
            <p:cNvSpPr txBox="true"/>
            <p:nvPr/>
          </p:nvSpPr>
          <p:spPr>
            <a:xfrm rot="0">
              <a:off x="0" y="-57150"/>
              <a:ext cx="7843770" cy="666630"/>
            </a:xfrm>
            <a:prstGeom prst="rect">
              <a:avLst/>
            </a:prstGeom>
          </p:spPr>
          <p:txBody>
            <a:bodyPr anchor="t" rtlCol="false" tIns="0" lIns="0" bIns="0" rIns="0">
              <a:spAutoFit/>
            </a:bodyPr>
            <a:lstStyle/>
            <a:p>
              <a:pPr algn="ctr">
                <a:lnSpc>
                  <a:spcPts val="4288"/>
                </a:lnSpc>
                <a:spcBef>
                  <a:spcPct val="0"/>
                </a:spcBef>
              </a:pPr>
              <a:r>
                <a:rPr lang="en-US" sz="3063">
                  <a:solidFill>
                    <a:srgbClr val="000000"/>
                  </a:solidFill>
                  <a:latin typeface="Inter"/>
                  <a:ea typeface="Inter"/>
                  <a:cs typeface="Inter"/>
                  <a:sym typeface="Inter"/>
                </a:rPr>
                <a:t>DES POUMONS POUR LA VIE</a:t>
              </a:r>
            </a:p>
          </p:txBody>
        </p:sp>
      </p:grpSp>
      <p:sp>
        <p:nvSpPr>
          <p:cNvPr name="TextBox 11" id="11"/>
          <p:cNvSpPr txBox="true"/>
          <p:nvPr/>
        </p:nvSpPr>
        <p:spPr>
          <a:xfrm rot="0">
            <a:off x="7449121" y="9599209"/>
            <a:ext cx="12305166" cy="165100"/>
          </a:xfrm>
          <a:prstGeom prst="rect">
            <a:avLst/>
          </a:prstGeom>
        </p:spPr>
        <p:txBody>
          <a:bodyPr anchor="t" rtlCol="false" tIns="0" lIns="0" bIns="0" rIns="0">
            <a:spAutoFit/>
          </a:bodyPr>
          <a:lstStyle/>
          <a:p>
            <a:pPr algn="l">
              <a:lnSpc>
                <a:spcPts val="1399"/>
              </a:lnSpc>
              <a:spcBef>
                <a:spcPct val="0"/>
              </a:spcBef>
            </a:pPr>
            <a:r>
              <a:rPr lang="en-US" sz="999" i="true">
                <a:solidFill>
                  <a:srgbClr val="000000"/>
                </a:solidFill>
                <a:latin typeface="Inter Italics"/>
                <a:ea typeface="Inter Italics"/>
                <a:cs typeface="Inter Italics"/>
                <a:sym typeface="Inter Italics"/>
              </a:rPr>
              <a:t>Des poumons pour la vie </a:t>
            </a:r>
            <a:r>
              <a:rPr lang="en-US" sz="999">
                <a:solidFill>
                  <a:srgbClr val="000000"/>
                </a:solidFill>
                <a:latin typeface="Inter"/>
                <a:ea typeface="Inter"/>
                <a:cs typeface="Inter"/>
                <a:sym typeface="Inter"/>
              </a:rPr>
              <a:t>est une une marque déposée de l’Association pulmonaire du Canada. Reproduction à des fins non commerciales et éducatives uniquement.</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8665048" y="1137613"/>
            <a:ext cx="7295052" cy="7710684"/>
          </a:xfrm>
          <a:custGeom>
            <a:avLst/>
            <a:gdLst/>
            <a:ahLst/>
            <a:cxnLst/>
            <a:rect r="r" b="b" t="t" l="l"/>
            <a:pathLst>
              <a:path h="7710684" w="7295052">
                <a:moveTo>
                  <a:pt x="0" y="0"/>
                </a:moveTo>
                <a:lnTo>
                  <a:pt x="7295052" y="0"/>
                </a:lnTo>
                <a:lnTo>
                  <a:pt x="7295052" y="7710684"/>
                </a:lnTo>
                <a:lnTo>
                  <a:pt x="0" y="7710684"/>
                </a:lnTo>
                <a:lnTo>
                  <a:pt x="0" y="0"/>
                </a:lnTo>
                <a:close/>
              </a:path>
            </a:pathLst>
          </a:custGeom>
          <a:blipFill>
            <a:blip r:embed="rId2"/>
            <a:stretch>
              <a:fillRect l="0" t="0" r="0" b="-10979"/>
            </a:stretch>
          </a:blipFill>
        </p:spPr>
      </p:sp>
      <p:sp>
        <p:nvSpPr>
          <p:cNvPr name="AutoShape 3" id="3"/>
          <p:cNvSpPr/>
          <p:nvPr/>
        </p:nvSpPr>
        <p:spPr>
          <a:xfrm flipH="true">
            <a:off x="10514170" y="6973948"/>
            <a:ext cx="356888" cy="1949456"/>
          </a:xfrm>
          <a:prstGeom prst="line">
            <a:avLst/>
          </a:prstGeom>
          <a:ln cap="flat" w="57150">
            <a:solidFill>
              <a:srgbClr val="000000"/>
            </a:solidFill>
            <a:prstDash val="solid"/>
            <a:headEnd type="arrow" len="sm" w="med"/>
            <a:tailEnd type="none" len="sm" w="sm"/>
          </a:ln>
        </p:spPr>
      </p:sp>
      <p:sp>
        <p:nvSpPr>
          <p:cNvPr name="TextBox 4" id="4"/>
          <p:cNvSpPr txBox="true"/>
          <p:nvPr/>
        </p:nvSpPr>
        <p:spPr>
          <a:xfrm rot="0">
            <a:off x="8959512" y="8847204"/>
            <a:ext cx="3109317" cy="623009"/>
          </a:xfrm>
          <a:prstGeom prst="rect">
            <a:avLst/>
          </a:prstGeom>
        </p:spPr>
        <p:txBody>
          <a:bodyPr anchor="t" rtlCol="false" tIns="0" lIns="0" bIns="0" rIns="0">
            <a:spAutoFit/>
          </a:bodyPr>
          <a:lstStyle/>
          <a:p>
            <a:pPr algn="l">
              <a:lnSpc>
                <a:spcPts val="5040"/>
              </a:lnSpc>
              <a:spcBef>
                <a:spcPct val="0"/>
              </a:spcBef>
            </a:pPr>
            <a:r>
              <a:rPr lang="en-US" b="true" sz="3600">
                <a:solidFill>
                  <a:srgbClr val="000000"/>
                </a:solidFill>
                <a:latin typeface="Inter Medium"/>
                <a:ea typeface="Inter Medium"/>
                <a:cs typeface="Inter Medium"/>
                <a:sym typeface="Inter Medium"/>
              </a:rPr>
              <a:t>le d</a:t>
            </a:r>
            <a:r>
              <a:rPr lang="en-US" b="true" sz="3600">
                <a:solidFill>
                  <a:srgbClr val="000000"/>
                </a:solidFill>
                <a:latin typeface="Inter Medium"/>
                <a:ea typeface="Inter Medium"/>
                <a:cs typeface="Inter Medium"/>
                <a:sym typeface="Inter Medium"/>
              </a:rPr>
              <a:t>iaphragme</a:t>
            </a:r>
          </a:p>
        </p:txBody>
      </p:sp>
      <p:sp>
        <p:nvSpPr>
          <p:cNvPr name="TextBox 5" id="5"/>
          <p:cNvSpPr txBox="true"/>
          <p:nvPr/>
        </p:nvSpPr>
        <p:spPr>
          <a:xfrm rot="0">
            <a:off x="1028700" y="1901661"/>
            <a:ext cx="7573207" cy="6930797"/>
          </a:xfrm>
          <a:prstGeom prst="rect">
            <a:avLst/>
          </a:prstGeom>
        </p:spPr>
        <p:txBody>
          <a:bodyPr anchor="t" rtlCol="false" tIns="0" lIns="0" bIns="0" rIns="0">
            <a:spAutoFit/>
          </a:bodyPr>
          <a:lstStyle/>
          <a:p>
            <a:pPr algn="l">
              <a:lnSpc>
                <a:spcPts val="3919"/>
              </a:lnSpc>
            </a:pPr>
            <a:r>
              <a:rPr lang="en-US" sz="2799" b="true">
                <a:solidFill>
                  <a:srgbClr val="000000"/>
                </a:solidFill>
                <a:latin typeface="Inter Medium"/>
                <a:ea typeface="Inter Medium"/>
                <a:cs typeface="Inter Medium"/>
                <a:sym typeface="Inter Medium"/>
              </a:rPr>
              <a:t>Vous avez deux poumons, qui ensemble, forment un des plus grands organes de votre corps.</a:t>
            </a:r>
          </a:p>
          <a:p>
            <a:pPr algn="l">
              <a:lnSpc>
                <a:spcPts val="3919"/>
              </a:lnSpc>
            </a:pPr>
          </a:p>
          <a:p>
            <a:pPr algn="l">
              <a:lnSpc>
                <a:spcPts val="3919"/>
              </a:lnSpc>
              <a:spcBef>
                <a:spcPct val="0"/>
              </a:spcBef>
            </a:pPr>
            <a:r>
              <a:rPr lang="en-US" b="true" sz="2799">
                <a:solidFill>
                  <a:srgbClr val="000000"/>
                </a:solidFill>
                <a:latin typeface="Inter Medium"/>
                <a:ea typeface="Inter Medium"/>
                <a:cs typeface="Inter Medium"/>
                <a:sym typeface="Inter Medium"/>
              </a:rPr>
              <a:t>L</a:t>
            </a:r>
            <a:r>
              <a:rPr lang="en-US" b="true" sz="2799">
                <a:solidFill>
                  <a:srgbClr val="000000"/>
                </a:solidFill>
                <a:latin typeface="Inter Medium"/>
                <a:ea typeface="Inter Medium"/>
                <a:cs typeface="Inter Medium"/>
                <a:sym typeface="Inter Medium"/>
              </a:rPr>
              <a:t>e poumon gauche est un peu plus petit que celui à la droite, pour laisser un peu d’espace dans votre poitrine pour votre cœur. Quand vous respires, vos poumouns et votre cœur travaillent ensemble. </a:t>
            </a:r>
          </a:p>
          <a:p>
            <a:pPr algn="l">
              <a:lnSpc>
                <a:spcPts val="3919"/>
              </a:lnSpc>
              <a:spcBef>
                <a:spcPct val="0"/>
              </a:spcBef>
            </a:pPr>
          </a:p>
          <a:p>
            <a:pPr algn="l">
              <a:lnSpc>
                <a:spcPts val="3919"/>
              </a:lnSpc>
              <a:spcBef>
                <a:spcPct val="0"/>
              </a:spcBef>
            </a:pPr>
            <a:r>
              <a:rPr lang="en-US" b="true" sz="2799">
                <a:solidFill>
                  <a:srgbClr val="000000"/>
                </a:solidFill>
                <a:latin typeface="Inter Medium"/>
                <a:ea typeface="Inter Medium"/>
                <a:cs typeface="Inter Medium"/>
                <a:sym typeface="Inter Medium"/>
              </a:rPr>
              <a:t>Le diaphragme se trouve sous les poumons. </a:t>
            </a:r>
          </a:p>
          <a:p>
            <a:pPr algn="l">
              <a:lnSpc>
                <a:spcPts val="3919"/>
              </a:lnSpc>
              <a:spcBef>
                <a:spcPct val="0"/>
              </a:spcBef>
            </a:pPr>
            <a:r>
              <a:rPr lang="en-US" b="true" sz="2799">
                <a:solidFill>
                  <a:srgbClr val="000000"/>
                </a:solidFill>
                <a:latin typeface="Inter Medium"/>
                <a:ea typeface="Inter Medium"/>
                <a:cs typeface="Inter Medium"/>
                <a:sym typeface="Inter Medium"/>
              </a:rPr>
              <a:t>Le diaphragme est un gros muscle qui travaille avec les poumons pour inspirer et expirer l’air des poumons.</a:t>
            </a:r>
          </a:p>
        </p:txBody>
      </p:sp>
      <p:sp>
        <p:nvSpPr>
          <p:cNvPr name="TextBox 6" id="6"/>
          <p:cNvSpPr txBox="true"/>
          <p:nvPr/>
        </p:nvSpPr>
        <p:spPr>
          <a:xfrm rot="0">
            <a:off x="15114339" y="5664877"/>
            <a:ext cx="1937965" cy="721995"/>
          </a:xfrm>
          <a:prstGeom prst="rect">
            <a:avLst/>
          </a:prstGeom>
        </p:spPr>
        <p:txBody>
          <a:bodyPr anchor="t" rtlCol="false" tIns="0" lIns="0" bIns="0" rIns="0">
            <a:spAutoFit/>
          </a:bodyPr>
          <a:lstStyle/>
          <a:p>
            <a:pPr algn="ctr">
              <a:lnSpc>
                <a:spcPts val="5880"/>
              </a:lnSpc>
              <a:spcBef>
                <a:spcPct val="0"/>
              </a:spcBef>
            </a:pPr>
            <a:r>
              <a:rPr lang="en-US" b="true" sz="4200">
                <a:solidFill>
                  <a:srgbClr val="000000"/>
                </a:solidFill>
                <a:latin typeface="Inter Medium"/>
                <a:ea typeface="Inter Medium"/>
                <a:cs typeface="Inter Medium"/>
                <a:sym typeface="Inter Medium"/>
              </a:rPr>
              <a:t>le cœur</a:t>
            </a:r>
          </a:p>
        </p:txBody>
      </p:sp>
      <p:sp>
        <p:nvSpPr>
          <p:cNvPr name="AutoShape 7" id="7"/>
          <p:cNvSpPr/>
          <p:nvPr/>
        </p:nvSpPr>
        <p:spPr>
          <a:xfrm>
            <a:off x="12659648" y="5143500"/>
            <a:ext cx="2454690" cy="925237"/>
          </a:xfrm>
          <a:prstGeom prst="line">
            <a:avLst/>
          </a:prstGeom>
          <a:ln cap="flat" w="57150">
            <a:solidFill>
              <a:srgbClr val="000000"/>
            </a:solidFill>
            <a:prstDash val="solid"/>
            <a:headEnd type="arrow" len="sm" w="med"/>
            <a:tailEnd type="none" len="sm" w="sm"/>
          </a:ln>
        </p:spPr>
      </p:sp>
      <p:sp>
        <p:nvSpPr>
          <p:cNvPr name="TextBox 8" id="8"/>
          <p:cNvSpPr txBox="true"/>
          <p:nvPr/>
        </p:nvSpPr>
        <p:spPr>
          <a:xfrm rot="0">
            <a:off x="8332954" y="806027"/>
            <a:ext cx="2290112" cy="992886"/>
          </a:xfrm>
          <a:prstGeom prst="rect">
            <a:avLst/>
          </a:prstGeom>
        </p:spPr>
        <p:txBody>
          <a:bodyPr anchor="t" rtlCol="false" tIns="0" lIns="0" bIns="0" rIns="0">
            <a:spAutoFit/>
          </a:bodyPr>
          <a:lstStyle/>
          <a:p>
            <a:pPr algn="ctr">
              <a:lnSpc>
                <a:spcPts val="3852"/>
              </a:lnSpc>
            </a:pPr>
            <a:r>
              <a:rPr lang="en-US" b="true" sz="3600">
                <a:solidFill>
                  <a:srgbClr val="000000"/>
                </a:solidFill>
                <a:latin typeface="Inter Medium"/>
                <a:ea typeface="Inter Medium"/>
                <a:cs typeface="Inter Medium"/>
                <a:sym typeface="Inter Medium"/>
              </a:rPr>
              <a:t>le poumon droite</a:t>
            </a:r>
          </a:p>
        </p:txBody>
      </p:sp>
      <p:sp>
        <p:nvSpPr>
          <p:cNvPr name="AutoShape 9" id="9"/>
          <p:cNvSpPr/>
          <p:nvPr/>
        </p:nvSpPr>
        <p:spPr>
          <a:xfrm flipH="true" flipV="true">
            <a:off x="9852634" y="1876986"/>
            <a:ext cx="1722151" cy="2276127"/>
          </a:xfrm>
          <a:prstGeom prst="line">
            <a:avLst/>
          </a:prstGeom>
          <a:ln cap="flat" w="57150">
            <a:solidFill>
              <a:srgbClr val="000000"/>
            </a:solidFill>
            <a:prstDash val="solid"/>
            <a:headEnd type="arrow" len="sm" w="med"/>
            <a:tailEnd type="none" len="sm" w="sm"/>
          </a:ln>
        </p:spPr>
      </p:sp>
      <p:sp>
        <p:nvSpPr>
          <p:cNvPr name="TextBox 10" id="10"/>
          <p:cNvSpPr txBox="true"/>
          <p:nvPr/>
        </p:nvSpPr>
        <p:spPr>
          <a:xfrm rot="0">
            <a:off x="14754651" y="975450"/>
            <a:ext cx="2834927" cy="992886"/>
          </a:xfrm>
          <a:prstGeom prst="rect">
            <a:avLst/>
          </a:prstGeom>
        </p:spPr>
        <p:txBody>
          <a:bodyPr anchor="t" rtlCol="false" tIns="0" lIns="0" bIns="0" rIns="0">
            <a:spAutoFit/>
          </a:bodyPr>
          <a:lstStyle/>
          <a:p>
            <a:pPr algn="ctr">
              <a:lnSpc>
                <a:spcPts val="3852"/>
              </a:lnSpc>
            </a:pPr>
            <a:r>
              <a:rPr lang="en-US" b="true" sz="3600">
                <a:solidFill>
                  <a:srgbClr val="000000"/>
                </a:solidFill>
                <a:latin typeface="Inter Medium"/>
                <a:ea typeface="Inter Medium"/>
                <a:cs typeface="Inter Medium"/>
                <a:sym typeface="Inter Medium"/>
              </a:rPr>
              <a:t>le poumon gauche</a:t>
            </a:r>
          </a:p>
        </p:txBody>
      </p:sp>
      <p:sp>
        <p:nvSpPr>
          <p:cNvPr name="AutoShape 11" id="11"/>
          <p:cNvSpPr/>
          <p:nvPr/>
        </p:nvSpPr>
        <p:spPr>
          <a:xfrm flipV="true">
            <a:off x="13504782" y="1968336"/>
            <a:ext cx="2667332" cy="2789056"/>
          </a:xfrm>
          <a:prstGeom prst="line">
            <a:avLst/>
          </a:prstGeom>
          <a:ln cap="flat" w="57150">
            <a:solidFill>
              <a:srgbClr val="000000"/>
            </a:solidFill>
            <a:prstDash val="solid"/>
            <a:headEnd type="arrow" len="sm" w="med"/>
            <a:tailEnd type="none" len="sm" w="sm"/>
          </a:ln>
        </p:spPr>
      </p:sp>
      <p:sp>
        <p:nvSpPr>
          <p:cNvPr name="TextBox 12" id="12"/>
          <p:cNvSpPr txBox="true"/>
          <p:nvPr/>
        </p:nvSpPr>
        <p:spPr>
          <a:xfrm rot="0">
            <a:off x="1028700" y="914400"/>
            <a:ext cx="4908203" cy="962586"/>
          </a:xfrm>
          <a:prstGeom prst="rect">
            <a:avLst/>
          </a:prstGeom>
        </p:spPr>
        <p:txBody>
          <a:bodyPr anchor="t" rtlCol="false" tIns="0" lIns="0" bIns="0" rIns="0">
            <a:spAutoFit/>
          </a:bodyPr>
          <a:lstStyle/>
          <a:p>
            <a:pPr algn="l">
              <a:lnSpc>
                <a:spcPts val="7840"/>
              </a:lnSpc>
              <a:spcBef>
                <a:spcPct val="0"/>
              </a:spcBef>
            </a:pPr>
            <a:r>
              <a:rPr lang="en-US" b="true" sz="5600">
                <a:solidFill>
                  <a:srgbClr val="000000"/>
                </a:solidFill>
                <a:latin typeface="Inter Bold"/>
                <a:ea typeface="Inter Bold"/>
                <a:cs typeface="Inter Bold"/>
                <a:sym typeface="Inter Bold"/>
              </a:rPr>
              <a:t>Vos</a:t>
            </a:r>
            <a:r>
              <a:rPr lang="en-US" b="true" sz="5600">
                <a:solidFill>
                  <a:srgbClr val="000000"/>
                </a:solidFill>
                <a:latin typeface="Inter Bold"/>
                <a:ea typeface="Inter Bold"/>
                <a:cs typeface="Inter Bold"/>
                <a:sym typeface="Inter Bold"/>
              </a:rPr>
              <a:t> poumons </a:t>
            </a:r>
          </a:p>
        </p:txBody>
      </p:sp>
      <p:grpSp>
        <p:nvGrpSpPr>
          <p:cNvPr name="Group 13" id="13"/>
          <p:cNvGrpSpPr/>
          <p:nvPr/>
        </p:nvGrpSpPr>
        <p:grpSpPr>
          <a:xfrm rot="0">
            <a:off x="13938747" y="8610172"/>
            <a:ext cx="3456842" cy="1029585"/>
            <a:chOff x="0" y="0"/>
            <a:chExt cx="4609122" cy="1372780"/>
          </a:xfrm>
        </p:grpSpPr>
        <p:sp>
          <p:nvSpPr>
            <p:cNvPr name="AutoShape 14" id="14"/>
            <p:cNvSpPr/>
            <p:nvPr/>
          </p:nvSpPr>
          <p:spPr>
            <a:xfrm>
              <a:off x="201238" y="485183"/>
              <a:ext cx="4206647" cy="0"/>
            </a:xfrm>
            <a:prstGeom prst="line">
              <a:avLst/>
            </a:prstGeom>
            <a:ln cap="flat" w="12700">
              <a:solidFill>
                <a:srgbClr val="000000"/>
              </a:solidFill>
              <a:prstDash val="solid"/>
              <a:headEnd type="none" len="sm" w="sm"/>
              <a:tailEnd type="none" len="sm" w="sm"/>
            </a:ln>
          </p:spPr>
        </p:sp>
        <p:sp>
          <p:nvSpPr>
            <p:cNvPr name="Freeform 15" id="15"/>
            <p:cNvSpPr/>
            <p:nvPr/>
          </p:nvSpPr>
          <p:spPr>
            <a:xfrm flipH="false" flipV="false" rot="0">
              <a:off x="201238" y="618533"/>
              <a:ext cx="4237343" cy="754247"/>
            </a:xfrm>
            <a:custGeom>
              <a:avLst/>
              <a:gdLst/>
              <a:ahLst/>
              <a:cxnLst/>
              <a:rect r="r" b="b" t="t" l="l"/>
              <a:pathLst>
                <a:path h="754247" w="4237343">
                  <a:moveTo>
                    <a:pt x="0" y="0"/>
                  </a:moveTo>
                  <a:lnTo>
                    <a:pt x="4237343" y="0"/>
                  </a:lnTo>
                  <a:lnTo>
                    <a:pt x="4237343" y="754247"/>
                  </a:lnTo>
                  <a:lnTo>
                    <a:pt x="0" y="754247"/>
                  </a:lnTo>
                  <a:lnTo>
                    <a:pt x="0" y="0"/>
                  </a:lnTo>
                  <a:close/>
                </a:path>
              </a:pathLst>
            </a:custGeom>
            <a:blipFill>
              <a:blip r:embed="rId3"/>
              <a:stretch>
                <a:fillRect l="0" t="0" r="0" b="0"/>
              </a:stretch>
            </a:blipFill>
          </p:spPr>
        </p:sp>
        <p:sp>
          <p:nvSpPr>
            <p:cNvPr name="TextBox 16" id="16"/>
            <p:cNvSpPr txBox="true"/>
            <p:nvPr/>
          </p:nvSpPr>
          <p:spPr>
            <a:xfrm rot="0">
              <a:off x="0" y="-38100"/>
              <a:ext cx="4609122" cy="396240"/>
            </a:xfrm>
            <a:prstGeom prst="rect">
              <a:avLst/>
            </a:prstGeom>
          </p:spPr>
          <p:txBody>
            <a:bodyPr anchor="t" rtlCol="false" tIns="0" lIns="0" bIns="0" rIns="0">
              <a:spAutoFit/>
            </a:bodyPr>
            <a:lstStyle/>
            <a:p>
              <a:pPr algn="ctr">
                <a:lnSpc>
                  <a:spcPts val="2520"/>
                </a:lnSpc>
                <a:spcBef>
                  <a:spcPct val="0"/>
                </a:spcBef>
              </a:pPr>
              <a:r>
                <a:rPr lang="en-US" sz="1800">
                  <a:solidFill>
                    <a:srgbClr val="000000"/>
                  </a:solidFill>
                  <a:latin typeface="Inter"/>
                  <a:ea typeface="Inter"/>
                  <a:cs typeface="Inter"/>
                  <a:sym typeface="Inter"/>
                </a:rPr>
                <a:t>DES POUMONS POUR LA VIE</a:t>
              </a:r>
            </a:p>
          </p:txBody>
        </p:sp>
      </p:grpSp>
      <p:grpSp>
        <p:nvGrpSpPr>
          <p:cNvPr name="Group 17" id="17"/>
          <p:cNvGrpSpPr/>
          <p:nvPr/>
        </p:nvGrpSpPr>
        <p:grpSpPr>
          <a:xfrm rot="0">
            <a:off x="-56864" y="10069999"/>
            <a:ext cx="18466079" cy="1038225"/>
            <a:chOff x="0" y="0"/>
            <a:chExt cx="4863494" cy="273442"/>
          </a:xfrm>
        </p:grpSpPr>
        <p:sp>
          <p:nvSpPr>
            <p:cNvPr name="Freeform 18" id="18"/>
            <p:cNvSpPr/>
            <p:nvPr/>
          </p:nvSpPr>
          <p:spPr>
            <a:xfrm flipH="false" flipV="false" rot="0">
              <a:off x="0" y="0"/>
              <a:ext cx="4863494" cy="273442"/>
            </a:xfrm>
            <a:custGeom>
              <a:avLst/>
              <a:gdLst/>
              <a:ahLst/>
              <a:cxnLst/>
              <a:rect r="r" b="b" t="t" l="l"/>
              <a:pathLst>
                <a:path h="273442" w="4863494">
                  <a:moveTo>
                    <a:pt x="0" y="0"/>
                  </a:moveTo>
                  <a:lnTo>
                    <a:pt x="4863494" y="0"/>
                  </a:lnTo>
                  <a:lnTo>
                    <a:pt x="4863494" y="273442"/>
                  </a:lnTo>
                  <a:lnTo>
                    <a:pt x="0" y="273442"/>
                  </a:lnTo>
                  <a:close/>
                </a:path>
              </a:pathLst>
            </a:custGeom>
            <a:solidFill>
              <a:srgbClr val="E21216"/>
            </a:solidFill>
          </p:spPr>
        </p:sp>
        <p:sp>
          <p:nvSpPr>
            <p:cNvPr name="TextBox 19" id="19"/>
            <p:cNvSpPr txBox="true"/>
            <p:nvPr/>
          </p:nvSpPr>
          <p:spPr>
            <a:xfrm>
              <a:off x="0" y="-19050"/>
              <a:ext cx="4863494" cy="292492"/>
            </a:xfrm>
            <a:prstGeom prst="rect">
              <a:avLst/>
            </a:prstGeom>
          </p:spPr>
          <p:txBody>
            <a:bodyPr anchor="ctr" rtlCol="false" tIns="50800" lIns="50800" bIns="50800" rIns="50800"/>
            <a:lstStyle/>
            <a:p>
              <a:pPr algn="ctr">
                <a:lnSpc>
                  <a:spcPts val="3000"/>
                </a:lnSpc>
              </a:pPr>
            </a:p>
          </p:txBody>
        </p:sp>
      </p:grpSp>
      <p:sp>
        <p:nvSpPr>
          <p:cNvPr name="TextBox 20" id="20"/>
          <p:cNvSpPr txBox="true"/>
          <p:nvPr/>
        </p:nvSpPr>
        <p:spPr>
          <a:xfrm rot="0">
            <a:off x="1028700" y="9572232"/>
            <a:ext cx="12305166" cy="165100"/>
          </a:xfrm>
          <a:prstGeom prst="rect">
            <a:avLst/>
          </a:prstGeom>
        </p:spPr>
        <p:txBody>
          <a:bodyPr anchor="t" rtlCol="false" tIns="0" lIns="0" bIns="0" rIns="0">
            <a:spAutoFit/>
          </a:bodyPr>
          <a:lstStyle/>
          <a:p>
            <a:pPr algn="l">
              <a:lnSpc>
                <a:spcPts val="1399"/>
              </a:lnSpc>
              <a:spcBef>
                <a:spcPct val="0"/>
              </a:spcBef>
            </a:pPr>
            <a:r>
              <a:rPr lang="en-US" sz="999" i="true">
                <a:solidFill>
                  <a:srgbClr val="000000"/>
                </a:solidFill>
                <a:latin typeface="Inter Italics"/>
                <a:ea typeface="Inter Italics"/>
                <a:cs typeface="Inter Italics"/>
                <a:sym typeface="Inter Italics"/>
              </a:rPr>
              <a:t>Des poumons pour la vie </a:t>
            </a:r>
            <a:r>
              <a:rPr lang="en-US" sz="999">
                <a:solidFill>
                  <a:srgbClr val="000000"/>
                </a:solidFill>
                <a:latin typeface="Inter"/>
                <a:ea typeface="Inter"/>
                <a:cs typeface="Inter"/>
                <a:sym typeface="Inter"/>
              </a:rPr>
              <a:t>est une une marque déposée de l’Association pulmonaire du Canada. Reproduction à des fins non commerciales et éducatives uniquement.</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5342999" y="707573"/>
            <a:ext cx="9112556" cy="8896133"/>
          </a:xfrm>
          <a:custGeom>
            <a:avLst/>
            <a:gdLst/>
            <a:ahLst/>
            <a:cxnLst/>
            <a:rect r="r" b="b" t="t" l="l"/>
            <a:pathLst>
              <a:path h="8896133" w="9112556">
                <a:moveTo>
                  <a:pt x="0" y="0"/>
                </a:moveTo>
                <a:lnTo>
                  <a:pt x="9112556" y="0"/>
                </a:lnTo>
                <a:lnTo>
                  <a:pt x="9112556" y="8896133"/>
                </a:lnTo>
                <a:lnTo>
                  <a:pt x="0" y="8896133"/>
                </a:lnTo>
                <a:lnTo>
                  <a:pt x="0" y="0"/>
                </a:lnTo>
                <a:close/>
              </a:path>
            </a:pathLst>
          </a:custGeom>
          <a:blipFill>
            <a:blip r:embed="rId2"/>
            <a:stretch>
              <a:fillRect l="0" t="0" r="0" b="0"/>
            </a:stretch>
          </a:blipFill>
        </p:spPr>
      </p:sp>
      <p:sp>
        <p:nvSpPr>
          <p:cNvPr name="TextBox 3" id="3"/>
          <p:cNvSpPr txBox="true"/>
          <p:nvPr/>
        </p:nvSpPr>
        <p:spPr>
          <a:xfrm rot="0">
            <a:off x="12887635" y="1413529"/>
            <a:ext cx="2845064" cy="721995"/>
          </a:xfrm>
          <a:prstGeom prst="rect">
            <a:avLst/>
          </a:prstGeom>
        </p:spPr>
        <p:txBody>
          <a:bodyPr anchor="t" rtlCol="false" tIns="0" lIns="0" bIns="0" rIns="0">
            <a:spAutoFit/>
          </a:bodyPr>
          <a:lstStyle/>
          <a:p>
            <a:pPr algn="ctr">
              <a:lnSpc>
                <a:spcPts val="5880"/>
              </a:lnSpc>
              <a:spcBef>
                <a:spcPct val="0"/>
              </a:spcBef>
            </a:pPr>
            <a:r>
              <a:rPr lang="en-US" b="true" sz="4200">
                <a:solidFill>
                  <a:srgbClr val="000000"/>
                </a:solidFill>
                <a:latin typeface="Inter Medium"/>
                <a:ea typeface="Inter Medium"/>
                <a:cs typeface="Inter Medium"/>
                <a:sym typeface="Inter Medium"/>
              </a:rPr>
              <a:t> La t</a:t>
            </a:r>
            <a:r>
              <a:rPr lang="en-US" b="true" sz="4200">
                <a:solidFill>
                  <a:srgbClr val="000000"/>
                </a:solidFill>
                <a:latin typeface="Inter Medium"/>
                <a:ea typeface="Inter Medium"/>
                <a:cs typeface="Inter Medium"/>
                <a:sym typeface="Inter Medium"/>
              </a:rPr>
              <a:t>rachée </a:t>
            </a:r>
          </a:p>
        </p:txBody>
      </p:sp>
      <p:sp>
        <p:nvSpPr>
          <p:cNvPr name="TextBox 4" id="4"/>
          <p:cNvSpPr txBox="true"/>
          <p:nvPr/>
        </p:nvSpPr>
        <p:spPr>
          <a:xfrm rot="0">
            <a:off x="1891863" y="8085973"/>
            <a:ext cx="3064303" cy="721995"/>
          </a:xfrm>
          <a:prstGeom prst="rect">
            <a:avLst/>
          </a:prstGeom>
        </p:spPr>
        <p:txBody>
          <a:bodyPr anchor="t" rtlCol="false" tIns="0" lIns="0" bIns="0" rIns="0">
            <a:spAutoFit/>
          </a:bodyPr>
          <a:lstStyle/>
          <a:p>
            <a:pPr algn="l">
              <a:lnSpc>
                <a:spcPts val="5880"/>
              </a:lnSpc>
              <a:spcBef>
                <a:spcPct val="0"/>
              </a:spcBef>
            </a:pPr>
            <a:r>
              <a:rPr lang="en-US" b="true" sz="4200">
                <a:solidFill>
                  <a:srgbClr val="000000"/>
                </a:solidFill>
                <a:latin typeface="Inter Medium"/>
                <a:ea typeface="Inter Medium"/>
                <a:cs typeface="Inter Medium"/>
                <a:sym typeface="Inter Medium"/>
              </a:rPr>
              <a:t>B</a:t>
            </a:r>
            <a:r>
              <a:rPr lang="en-US" b="true" sz="4200">
                <a:solidFill>
                  <a:srgbClr val="000000"/>
                </a:solidFill>
                <a:latin typeface="Inter Medium"/>
                <a:ea typeface="Inter Medium"/>
                <a:cs typeface="Inter Medium"/>
                <a:sym typeface="Inter Medium"/>
              </a:rPr>
              <a:t>ronchioles</a:t>
            </a:r>
          </a:p>
        </p:txBody>
      </p:sp>
      <p:sp>
        <p:nvSpPr>
          <p:cNvPr name="TextBox 5" id="5"/>
          <p:cNvSpPr txBox="true"/>
          <p:nvPr/>
        </p:nvSpPr>
        <p:spPr>
          <a:xfrm rot="0">
            <a:off x="12681766" y="2983249"/>
            <a:ext cx="2074961" cy="721995"/>
          </a:xfrm>
          <a:prstGeom prst="rect">
            <a:avLst/>
          </a:prstGeom>
        </p:spPr>
        <p:txBody>
          <a:bodyPr anchor="t" rtlCol="false" tIns="0" lIns="0" bIns="0" rIns="0">
            <a:spAutoFit/>
          </a:bodyPr>
          <a:lstStyle/>
          <a:p>
            <a:pPr algn="l">
              <a:lnSpc>
                <a:spcPts val="5880"/>
              </a:lnSpc>
              <a:spcBef>
                <a:spcPct val="0"/>
              </a:spcBef>
            </a:pPr>
            <a:r>
              <a:rPr lang="en-US" b="true" sz="4200">
                <a:solidFill>
                  <a:srgbClr val="000000"/>
                </a:solidFill>
                <a:latin typeface="Inter Medium"/>
                <a:ea typeface="Inter Medium"/>
                <a:cs typeface="Inter Medium"/>
                <a:sym typeface="Inter Medium"/>
              </a:rPr>
              <a:t>B</a:t>
            </a:r>
            <a:r>
              <a:rPr lang="en-US" b="true" sz="4200">
                <a:solidFill>
                  <a:srgbClr val="000000"/>
                </a:solidFill>
                <a:latin typeface="Inter Medium"/>
                <a:ea typeface="Inter Medium"/>
                <a:cs typeface="Inter Medium"/>
                <a:sym typeface="Inter Medium"/>
              </a:rPr>
              <a:t>ronchi</a:t>
            </a:r>
          </a:p>
        </p:txBody>
      </p:sp>
      <p:sp>
        <p:nvSpPr>
          <p:cNvPr name="TextBox 6" id="6"/>
          <p:cNvSpPr txBox="true"/>
          <p:nvPr/>
        </p:nvSpPr>
        <p:spPr>
          <a:xfrm rot="0">
            <a:off x="14756726" y="4552157"/>
            <a:ext cx="1951944" cy="721995"/>
          </a:xfrm>
          <a:prstGeom prst="rect">
            <a:avLst/>
          </a:prstGeom>
        </p:spPr>
        <p:txBody>
          <a:bodyPr anchor="t" rtlCol="false" tIns="0" lIns="0" bIns="0" rIns="0">
            <a:spAutoFit/>
          </a:bodyPr>
          <a:lstStyle/>
          <a:p>
            <a:pPr algn="l">
              <a:lnSpc>
                <a:spcPts val="5880"/>
              </a:lnSpc>
              <a:spcBef>
                <a:spcPct val="0"/>
              </a:spcBef>
            </a:pPr>
            <a:r>
              <a:rPr lang="en-US" b="true" sz="4200">
                <a:solidFill>
                  <a:srgbClr val="000000"/>
                </a:solidFill>
                <a:latin typeface="Inter Medium"/>
                <a:ea typeface="Inter Medium"/>
                <a:cs typeface="Inter Medium"/>
                <a:sym typeface="Inter Medium"/>
              </a:rPr>
              <a:t>Alveoli</a:t>
            </a:r>
          </a:p>
        </p:txBody>
      </p:sp>
      <p:sp>
        <p:nvSpPr>
          <p:cNvPr name="AutoShape 7" id="7"/>
          <p:cNvSpPr/>
          <p:nvPr/>
        </p:nvSpPr>
        <p:spPr>
          <a:xfrm flipV="true">
            <a:off x="8979716" y="1854161"/>
            <a:ext cx="3907919" cy="285386"/>
          </a:xfrm>
          <a:prstGeom prst="line">
            <a:avLst/>
          </a:prstGeom>
          <a:ln cap="flat" w="57150">
            <a:solidFill>
              <a:srgbClr val="000000"/>
            </a:solidFill>
            <a:prstDash val="solid"/>
            <a:headEnd type="arrow" len="sm" w="med"/>
            <a:tailEnd type="none" len="sm" w="sm"/>
          </a:ln>
        </p:spPr>
      </p:sp>
      <p:sp>
        <p:nvSpPr>
          <p:cNvPr name="AutoShape 8" id="8"/>
          <p:cNvSpPr/>
          <p:nvPr/>
        </p:nvSpPr>
        <p:spPr>
          <a:xfrm flipV="true">
            <a:off x="8000916" y="3387109"/>
            <a:ext cx="4680850" cy="528903"/>
          </a:xfrm>
          <a:prstGeom prst="line">
            <a:avLst/>
          </a:prstGeom>
          <a:ln cap="flat" w="57150">
            <a:solidFill>
              <a:srgbClr val="000000"/>
            </a:solidFill>
            <a:prstDash val="solid"/>
            <a:headEnd type="arrow" len="sm" w="med"/>
            <a:tailEnd type="none" len="sm" w="sm"/>
          </a:ln>
        </p:spPr>
      </p:sp>
      <p:sp>
        <p:nvSpPr>
          <p:cNvPr name="AutoShape 9" id="9"/>
          <p:cNvSpPr/>
          <p:nvPr/>
        </p:nvSpPr>
        <p:spPr>
          <a:xfrm flipH="true">
            <a:off x="4956166" y="6123296"/>
            <a:ext cx="6275648" cy="2366537"/>
          </a:xfrm>
          <a:prstGeom prst="line">
            <a:avLst/>
          </a:prstGeom>
          <a:ln cap="flat" w="57150">
            <a:solidFill>
              <a:srgbClr val="000000"/>
            </a:solidFill>
            <a:prstDash val="solid"/>
            <a:headEnd type="arrow" len="sm" w="med"/>
            <a:tailEnd type="none" len="sm" w="sm"/>
          </a:ln>
        </p:spPr>
      </p:sp>
      <p:sp>
        <p:nvSpPr>
          <p:cNvPr name="AutoShape 10" id="10"/>
          <p:cNvSpPr/>
          <p:nvPr/>
        </p:nvSpPr>
        <p:spPr>
          <a:xfrm flipV="true">
            <a:off x="13452061" y="5155639"/>
            <a:ext cx="1003494" cy="1127084"/>
          </a:xfrm>
          <a:prstGeom prst="line">
            <a:avLst/>
          </a:prstGeom>
          <a:ln cap="flat" w="57150">
            <a:solidFill>
              <a:srgbClr val="000000"/>
            </a:solidFill>
            <a:prstDash val="solid"/>
            <a:headEnd type="arrow" len="sm" w="med"/>
            <a:tailEnd type="none" len="sm" w="sm"/>
          </a:ln>
        </p:spPr>
      </p:sp>
      <p:sp>
        <p:nvSpPr>
          <p:cNvPr name="AutoShape 11" id="11"/>
          <p:cNvSpPr/>
          <p:nvPr/>
        </p:nvSpPr>
        <p:spPr>
          <a:xfrm flipH="true">
            <a:off x="4956166" y="5281396"/>
            <a:ext cx="5004007" cy="3208438"/>
          </a:xfrm>
          <a:prstGeom prst="line">
            <a:avLst/>
          </a:prstGeom>
          <a:ln cap="flat" w="57150">
            <a:solidFill>
              <a:srgbClr val="000000"/>
            </a:solidFill>
            <a:prstDash val="solid"/>
            <a:headEnd type="arrow" len="sm" w="med"/>
            <a:tailEnd type="none" len="sm" w="sm"/>
          </a:ln>
        </p:spPr>
      </p:sp>
      <p:sp>
        <p:nvSpPr>
          <p:cNvPr name="AutoShape 12" id="12"/>
          <p:cNvSpPr/>
          <p:nvPr/>
        </p:nvSpPr>
        <p:spPr>
          <a:xfrm flipH="true">
            <a:off x="4956166" y="4499689"/>
            <a:ext cx="1967509" cy="3990145"/>
          </a:xfrm>
          <a:prstGeom prst="line">
            <a:avLst/>
          </a:prstGeom>
          <a:ln cap="flat" w="57150">
            <a:solidFill>
              <a:srgbClr val="000000"/>
            </a:solidFill>
            <a:prstDash val="solid"/>
            <a:headEnd type="arrow" len="sm" w="med"/>
            <a:tailEnd type="none" len="sm" w="sm"/>
          </a:ln>
        </p:spPr>
      </p:sp>
      <p:sp>
        <p:nvSpPr>
          <p:cNvPr name="AutoShape 13" id="13"/>
          <p:cNvSpPr/>
          <p:nvPr/>
        </p:nvSpPr>
        <p:spPr>
          <a:xfrm flipV="true">
            <a:off x="8979716" y="3387109"/>
            <a:ext cx="3702050" cy="828336"/>
          </a:xfrm>
          <a:prstGeom prst="line">
            <a:avLst/>
          </a:prstGeom>
          <a:ln cap="flat" w="57150">
            <a:solidFill>
              <a:srgbClr val="000000"/>
            </a:solidFill>
            <a:prstDash val="solid"/>
            <a:headEnd type="arrow" len="sm" w="med"/>
            <a:tailEnd type="none" len="sm" w="sm"/>
          </a:ln>
        </p:spPr>
      </p:sp>
      <p:sp>
        <p:nvSpPr>
          <p:cNvPr name="AutoShape 14" id="14"/>
          <p:cNvSpPr/>
          <p:nvPr/>
        </p:nvSpPr>
        <p:spPr>
          <a:xfrm flipV="true">
            <a:off x="13531422" y="5155639"/>
            <a:ext cx="924133" cy="2291093"/>
          </a:xfrm>
          <a:prstGeom prst="line">
            <a:avLst/>
          </a:prstGeom>
          <a:ln cap="flat" w="57150">
            <a:solidFill>
              <a:srgbClr val="000000"/>
            </a:solidFill>
            <a:prstDash val="solid"/>
            <a:headEnd type="arrow" len="sm" w="med"/>
            <a:tailEnd type="none" len="sm" w="sm"/>
          </a:ln>
        </p:spPr>
      </p:sp>
      <p:sp>
        <p:nvSpPr>
          <p:cNvPr name="TextBox 15" id="15"/>
          <p:cNvSpPr txBox="true"/>
          <p:nvPr/>
        </p:nvSpPr>
        <p:spPr>
          <a:xfrm rot="0">
            <a:off x="1028700" y="882939"/>
            <a:ext cx="6152583" cy="3616750"/>
          </a:xfrm>
          <a:prstGeom prst="rect">
            <a:avLst/>
          </a:prstGeom>
        </p:spPr>
        <p:txBody>
          <a:bodyPr anchor="t" rtlCol="false" tIns="0" lIns="0" bIns="0" rIns="0">
            <a:spAutoFit/>
          </a:bodyPr>
          <a:lstStyle/>
          <a:p>
            <a:pPr algn="l">
              <a:lnSpc>
                <a:spcPts val="7103"/>
              </a:lnSpc>
            </a:pPr>
            <a:r>
              <a:rPr lang="en-US" sz="6399" b="true">
                <a:solidFill>
                  <a:srgbClr val="000000"/>
                </a:solidFill>
                <a:latin typeface="Inter Bold"/>
                <a:ea typeface="Inter Bold"/>
                <a:cs typeface="Inter Bold"/>
                <a:sym typeface="Inter Bold"/>
              </a:rPr>
              <a:t>Vos poumons et voies respiratoires </a:t>
            </a:r>
          </a:p>
          <a:p>
            <a:pPr algn="l">
              <a:lnSpc>
                <a:spcPts val="7103"/>
              </a:lnSpc>
            </a:pPr>
          </a:p>
        </p:txBody>
      </p:sp>
      <p:grpSp>
        <p:nvGrpSpPr>
          <p:cNvPr name="Group 16" id="16"/>
          <p:cNvGrpSpPr/>
          <p:nvPr/>
        </p:nvGrpSpPr>
        <p:grpSpPr>
          <a:xfrm rot="0">
            <a:off x="-56864" y="10069999"/>
            <a:ext cx="18466079" cy="1038225"/>
            <a:chOff x="0" y="0"/>
            <a:chExt cx="4863494" cy="273442"/>
          </a:xfrm>
        </p:grpSpPr>
        <p:sp>
          <p:nvSpPr>
            <p:cNvPr name="Freeform 17" id="17"/>
            <p:cNvSpPr/>
            <p:nvPr/>
          </p:nvSpPr>
          <p:spPr>
            <a:xfrm flipH="false" flipV="false" rot="0">
              <a:off x="0" y="0"/>
              <a:ext cx="4863494" cy="273442"/>
            </a:xfrm>
            <a:custGeom>
              <a:avLst/>
              <a:gdLst/>
              <a:ahLst/>
              <a:cxnLst/>
              <a:rect r="r" b="b" t="t" l="l"/>
              <a:pathLst>
                <a:path h="273442" w="4863494">
                  <a:moveTo>
                    <a:pt x="0" y="0"/>
                  </a:moveTo>
                  <a:lnTo>
                    <a:pt x="4863494" y="0"/>
                  </a:lnTo>
                  <a:lnTo>
                    <a:pt x="4863494" y="273442"/>
                  </a:lnTo>
                  <a:lnTo>
                    <a:pt x="0" y="273442"/>
                  </a:lnTo>
                  <a:close/>
                </a:path>
              </a:pathLst>
            </a:custGeom>
            <a:solidFill>
              <a:srgbClr val="E21216"/>
            </a:solidFill>
          </p:spPr>
        </p:sp>
        <p:sp>
          <p:nvSpPr>
            <p:cNvPr name="TextBox 18" id="18"/>
            <p:cNvSpPr txBox="true"/>
            <p:nvPr/>
          </p:nvSpPr>
          <p:spPr>
            <a:xfrm>
              <a:off x="0" y="-19050"/>
              <a:ext cx="4863494" cy="292492"/>
            </a:xfrm>
            <a:prstGeom prst="rect">
              <a:avLst/>
            </a:prstGeom>
          </p:spPr>
          <p:txBody>
            <a:bodyPr anchor="ctr" rtlCol="false" tIns="50800" lIns="50800" bIns="50800" rIns="50800"/>
            <a:lstStyle/>
            <a:p>
              <a:pPr algn="ctr">
                <a:lnSpc>
                  <a:spcPts val="3000"/>
                </a:lnSpc>
              </a:pPr>
            </a:p>
          </p:txBody>
        </p:sp>
      </p:grpSp>
      <p:sp>
        <p:nvSpPr>
          <p:cNvPr name="TextBox 19" id="19"/>
          <p:cNvSpPr txBox="true"/>
          <p:nvPr/>
        </p:nvSpPr>
        <p:spPr>
          <a:xfrm rot="0">
            <a:off x="1028700" y="9572232"/>
            <a:ext cx="12305166" cy="165100"/>
          </a:xfrm>
          <a:prstGeom prst="rect">
            <a:avLst/>
          </a:prstGeom>
        </p:spPr>
        <p:txBody>
          <a:bodyPr anchor="t" rtlCol="false" tIns="0" lIns="0" bIns="0" rIns="0">
            <a:spAutoFit/>
          </a:bodyPr>
          <a:lstStyle/>
          <a:p>
            <a:pPr algn="l">
              <a:lnSpc>
                <a:spcPts val="1399"/>
              </a:lnSpc>
              <a:spcBef>
                <a:spcPct val="0"/>
              </a:spcBef>
            </a:pPr>
            <a:r>
              <a:rPr lang="en-US" sz="999" i="true">
                <a:solidFill>
                  <a:srgbClr val="000000"/>
                </a:solidFill>
                <a:latin typeface="Inter Italics"/>
                <a:ea typeface="Inter Italics"/>
                <a:cs typeface="Inter Italics"/>
                <a:sym typeface="Inter Italics"/>
              </a:rPr>
              <a:t>Des poumons pour la vie </a:t>
            </a:r>
            <a:r>
              <a:rPr lang="en-US" sz="999">
                <a:solidFill>
                  <a:srgbClr val="000000"/>
                </a:solidFill>
                <a:latin typeface="Inter"/>
                <a:ea typeface="Inter"/>
                <a:cs typeface="Inter"/>
                <a:sym typeface="Inter"/>
              </a:rPr>
              <a:t>est une une marque déposée de l’Association pulmonaire du Canada. Reproduction à des fins non commerciales et éducatives uniquement.</a:t>
            </a:r>
          </a:p>
        </p:txBody>
      </p:sp>
      <p:grpSp>
        <p:nvGrpSpPr>
          <p:cNvPr name="Group 20" id="20"/>
          <p:cNvGrpSpPr/>
          <p:nvPr/>
        </p:nvGrpSpPr>
        <p:grpSpPr>
          <a:xfrm rot="0">
            <a:off x="13938747" y="8610172"/>
            <a:ext cx="3456842" cy="1029585"/>
            <a:chOff x="0" y="0"/>
            <a:chExt cx="4609122" cy="1372780"/>
          </a:xfrm>
        </p:grpSpPr>
        <p:sp>
          <p:nvSpPr>
            <p:cNvPr name="AutoShape 21" id="21"/>
            <p:cNvSpPr/>
            <p:nvPr/>
          </p:nvSpPr>
          <p:spPr>
            <a:xfrm>
              <a:off x="201238" y="485183"/>
              <a:ext cx="4206647" cy="0"/>
            </a:xfrm>
            <a:prstGeom prst="line">
              <a:avLst/>
            </a:prstGeom>
            <a:ln cap="flat" w="12700">
              <a:solidFill>
                <a:srgbClr val="000000"/>
              </a:solidFill>
              <a:prstDash val="solid"/>
              <a:headEnd type="none" len="sm" w="sm"/>
              <a:tailEnd type="none" len="sm" w="sm"/>
            </a:ln>
          </p:spPr>
        </p:sp>
        <p:sp>
          <p:nvSpPr>
            <p:cNvPr name="Freeform 22" id="22"/>
            <p:cNvSpPr/>
            <p:nvPr/>
          </p:nvSpPr>
          <p:spPr>
            <a:xfrm flipH="false" flipV="false" rot="0">
              <a:off x="201238" y="618533"/>
              <a:ext cx="4237343" cy="754247"/>
            </a:xfrm>
            <a:custGeom>
              <a:avLst/>
              <a:gdLst/>
              <a:ahLst/>
              <a:cxnLst/>
              <a:rect r="r" b="b" t="t" l="l"/>
              <a:pathLst>
                <a:path h="754247" w="4237343">
                  <a:moveTo>
                    <a:pt x="0" y="0"/>
                  </a:moveTo>
                  <a:lnTo>
                    <a:pt x="4237343" y="0"/>
                  </a:lnTo>
                  <a:lnTo>
                    <a:pt x="4237343" y="754247"/>
                  </a:lnTo>
                  <a:lnTo>
                    <a:pt x="0" y="754247"/>
                  </a:lnTo>
                  <a:lnTo>
                    <a:pt x="0" y="0"/>
                  </a:lnTo>
                  <a:close/>
                </a:path>
              </a:pathLst>
            </a:custGeom>
            <a:blipFill>
              <a:blip r:embed="rId3"/>
              <a:stretch>
                <a:fillRect l="0" t="0" r="0" b="0"/>
              </a:stretch>
            </a:blipFill>
          </p:spPr>
        </p:sp>
        <p:sp>
          <p:nvSpPr>
            <p:cNvPr name="TextBox 23" id="23"/>
            <p:cNvSpPr txBox="true"/>
            <p:nvPr/>
          </p:nvSpPr>
          <p:spPr>
            <a:xfrm rot="0">
              <a:off x="0" y="-38100"/>
              <a:ext cx="4609122" cy="396240"/>
            </a:xfrm>
            <a:prstGeom prst="rect">
              <a:avLst/>
            </a:prstGeom>
          </p:spPr>
          <p:txBody>
            <a:bodyPr anchor="t" rtlCol="false" tIns="0" lIns="0" bIns="0" rIns="0">
              <a:spAutoFit/>
            </a:bodyPr>
            <a:lstStyle/>
            <a:p>
              <a:pPr algn="ctr">
                <a:lnSpc>
                  <a:spcPts val="2520"/>
                </a:lnSpc>
                <a:spcBef>
                  <a:spcPct val="0"/>
                </a:spcBef>
              </a:pPr>
              <a:r>
                <a:rPr lang="en-US" sz="1800">
                  <a:solidFill>
                    <a:srgbClr val="000000"/>
                  </a:solidFill>
                  <a:latin typeface="Inter"/>
                  <a:ea typeface="Inter"/>
                  <a:cs typeface="Inter"/>
                  <a:sym typeface="Inter"/>
                </a:rPr>
                <a:t>DES POUMONS POUR LA VIE</a:t>
              </a:r>
            </a:p>
          </p:txBody>
        </p:sp>
      </p:gr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7986644" y="1112652"/>
            <a:ext cx="3127837" cy="7149341"/>
          </a:xfrm>
          <a:custGeom>
            <a:avLst/>
            <a:gdLst/>
            <a:ahLst/>
            <a:cxnLst/>
            <a:rect r="r" b="b" t="t" l="l"/>
            <a:pathLst>
              <a:path h="7149341" w="3127837">
                <a:moveTo>
                  <a:pt x="0" y="0"/>
                </a:moveTo>
                <a:lnTo>
                  <a:pt x="3127836" y="0"/>
                </a:lnTo>
                <a:lnTo>
                  <a:pt x="3127836" y="7149341"/>
                </a:lnTo>
                <a:lnTo>
                  <a:pt x="0" y="7149341"/>
                </a:lnTo>
                <a:lnTo>
                  <a:pt x="0" y="0"/>
                </a:lnTo>
                <a:close/>
              </a:path>
            </a:pathLst>
          </a:custGeom>
          <a:blipFill>
            <a:blip r:embed="rId2"/>
            <a:stretch>
              <a:fillRect l="0" t="0" r="0" b="0"/>
            </a:stretch>
          </a:blipFill>
        </p:spPr>
      </p:sp>
      <p:sp>
        <p:nvSpPr>
          <p:cNvPr name="Freeform 3" id="3"/>
          <p:cNvSpPr/>
          <p:nvPr/>
        </p:nvSpPr>
        <p:spPr>
          <a:xfrm flipH="false" flipV="false" rot="0">
            <a:off x="13424626" y="1112652"/>
            <a:ext cx="3136773" cy="7149341"/>
          </a:xfrm>
          <a:custGeom>
            <a:avLst/>
            <a:gdLst/>
            <a:ahLst/>
            <a:cxnLst/>
            <a:rect r="r" b="b" t="t" l="l"/>
            <a:pathLst>
              <a:path h="7149341" w="3136773">
                <a:moveTo>
                  <a:pt x="0" y="0"/>
                </a:moveTo>
                <a:lnTo>
                  <a:pt x="3136773" y="0"/>
                </a:lnTo>
                <a:lnTo>
                  <a:pt x="3136773" y="7149341"/>
                </a:lnTo>
                <a:lnTo>
                  <a:pt x="0" y="7149341"/>
                </a:lnTo>
                <a:lnTo>
                  <a:pt x="0" y="0"/>
                </a:lnTo>
                <a:close/>
              </a:path>
            </a:pathLst>
          </a:custGeom>
          <a:blipFill>
            <a:blip r:embed="rId3"/>
            <a:stretch>
              <a:fillRect l="0" t="0" r="0" b="0"/>
            </a:stretch>
          </a:blipFill>
        </p:spPr>
      </p:sp>
      <p:sp>
        <p:nvSpPr>
          <p:cNvPr name="TextBox 4" id="4"/>
          <p:cNvSpPr txBox="true"/>
          <p:nvPr/>
        </p:nvSpPr>
        <p:spPr>
          <a:xfrm rot="0">
            <a:off x="5389722" y="7151107"/>
            <a:ext cx="2779418" cy="1147033"/>
          </a:xfrm>
          <a:prstGeom prst="rect">
            <a:avLst/>
          </a:prstGeom>
        </p:spPr>
        <p:txBody>
          <a:bodyPr anchor="t" rtlCol="false" tIns="0" lIns="0" bIns="0" rIns="0">
            <a:spAutoFit/>
          </a:bodyPr>
          <a:lstStyle/>
          <a:p>
            <a:pPr algn="ctr">
              <a:lnSpc>
                <a:spcPts val="3000"/>
              </a:lnSpc>
            </a:pPr>
            <a:r>
              <a:rPr lang="en-US" b="true" sz="2400">
                <a:solidFill>
                  <a:srgbClr val="000000"/>
                </a:solidFill>
                <a:latin typeface="Inter Medium"/>
                <a:ea typeface="Inter Medium"/>
                <a:cs typeface="Inter Medium"/>
                <a:sym typeface="Inter Medium"/>
              </a:rPr>
              <a:t>Le </a:t>
            </a:r>
            <a:r>
              <a:rPr lang="en-US" b="true" sz="2400">
                <a:solidFill>
                  <a:srgbClr val="000000"/>
                </a:solidFill>
                <a:latin typeface="Inter Medium"/>
                <a:ea typeface="Inter Medium"/>
                <a:cs typeface="Inter Medium"/>
                <a:sym typeface="Inter Medium"/>
              </a:rPr>
              <a:t>diaphragme se contracte puis se relâche</a:t>
            </a:r>
          </a:p>
        </p:txBody>
      </p:sp>
      <p:sp>
        <p:nvSpPr>
          <p:cNvPr name="TextBox 5" id="5"/>
          <p:cNvSpPr txBox="true"/>
          <p:nvPr/>
        </p:nvSpPr>
        <p:spPr>
          <a:xfrm rot="0">
            <a:off x="6078424" y="4117982"/>
            <a:ext cx="2090361" cy="1147033"/>
          </a:xfrm>
          <a:prstGeom prst="rect">
            <a:avLst/>
          </a:prstGeom>
        </p:spPr>
        <p:txBody>
          <a:bodyPr anchor="t" rtlCol="false" tIns="0" lIns="0" bIns="0" rIns="0">
            <a:spAutoFit/>
          </a:bodyPr>
          <a:lstStyle/>
          <a:p>
            <a:pPr algn="ctr">
              <a:lnSpc>
                <a:spcPts val="3000"/>
              </a:lnSpc>
            </a:pPr>
            <a:r>
              <a:rPr lang="en-US" b="true" sz="2400">
                <a:solidFill>
                  <a:srgbClr val="000000"/>
                </a:solidFill>
                <a:latin typeface="Inter Medium"/>
                <a:ea typeface="Inter Medium"/>
                <a:cs typeface="Inter Medium"/>
                <a:sym typeface="Inter Medium"/>
              </a:rPr>
              <a:t>De l’air est aspiré dans les poumons</a:t>
            </a:r>
          </a:p>
        </p:txBody>
      </p:sp>
      <p:sp>
        <p:nvSpPr>
          <p:cNvPr name="Freeform 6" id="6"/>
          <p:cNvSpPr/>
          <p:nvPr/>
        </p:nvSpPr>
        <p:spPr>
          <a:xfrm flipH="false" flipV="false" rot="0">
            <a:off x="6443430" y="6483224"/>
            <a:ext cx="672001" cy="672001"/>
          </a:xfrm>
          <a:custGeom>
            <a:avLst/>
            <a:gdLst/>
            <a:ahLst/>
            <a:cxnLst/>
            <a:rect r="r" b="b" t="t" l="l"/>
            <a:pathLst>
              <a:path h="672001" w="672001">
                <a:moveTo>
                  <a:pt x="0" y="0"/>
                </a:moveTo>
                <a:lnTo>
                  <a:pt x="672002" y="0"/>
                </a:lnTo>
                <a:lnTo>
                  <a:pt x="672002" y="672001"/>
                </a:lnTo>
                <a:lnTo>
                  <a:pt x="0" y="67200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7" id="7"/>
          <p:cNvSpPr/>
          <p:nvPr/>
        </p:nvSpPr>
        <p:spPr>
          <a:xfrm flipH="false" flipV="false" rot="0">
            <a:off x="6968076" y="3307341"/>
            <a:ext cx="672001" cy="672001"/>
          </a:xfrm>
          <a:custGeom>
            <a:avLst/>
            <a:gdLst/>
            <a:ahLst/>
            <a:cxnLst/>
            <a:rect r="r" b="b" t="t" l="l"/>
            <a:pathLst>
              <a:path h="672001" w="672001">
                <a:moveTo>
                  <a:pt x="0" y="0"/>
                </a:moveTo>
                <a:lnTo>
                  <a:pt x="672001" y="0"/>
                </a:lnTo>
                <a:lnTo>
                  <a:pt x="672001" y="672001"/>
                </a:lnTo>
                <a:lnTo>
                  <a:pt x="0" y="67200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8" id="8"/>
          <p:cNvSpPr txBox="true"/>
          <p:nvPr/>
        </p:nvSpPr>
        <p:spPr>
          <a:xfrm rot="0">
            <a:off x="1028700" y="982926"/>
            <a:ext cx="8722044" cy="1319254"/>
          </a:xfrm>
          <a:prstGeom prst="rect">
            <a:avLst/>
          </a:prstGeom>
        </p:spPr>
        <p:txBody>
          <a:bodyPr anchor="t" rtlCol="false" tIns="0" lIns="0" bIns="0" rIns="0">
            <a:spAutoFit/>
          </a:bodyPr>
          <a:lstStyle/>
          <a:p>
            <a:pPr algn="l">
              <a:lnSpc>
                <a:spcPts val="5105"/>
              </a:lnSpc>
            </a:pPr>
            <a:r>
              <a:rPr lang="en-US" sz="4599" b="true">
                <a:solidFill>
                  <a:srgbClr val="000000"/>
                </a:solidFill>
                <a:latin typeface="Inter Bold"/>
                <a:ea typeface="Inter Bold"/>
                <a:cs typeface="Inter Bold"/>
                <a:sym typeface="Inter Bold"/>
              </a:rPr>
              <a:t>Respiration : </a:t>
            </a:r>
          </a:p>
          <a:p>
            <a:pPr algn="l">
              <a:lnSpc>
                <a:spcPts val="5105"/>
              </a:lnSpc>
            </a:pPr>
            <a:r>
              <a:rPr lang="en-US" sz="4599" b="true">
                <a:solidFill>
                  <a:srgbClr val="000000"/>
                </a:solidFill>
                <a:latin typeface="Inter Bold"/>
                <a:ea typeface="Inter Bold"/>
                <a:cs typeface="Inter Bold"/>
                <a:sym typeface="Inter Bold"/>
              </a:rPr>
              <a:t>Comment ça fonctionne? </a:t>
            </a:r>
          </a:p>
        </p:txBody>
      </p:sp>
      <p:sp>
        <p:nvSpPr>
          <p:cNvPr name="TextBox 9" id="9"/>
          <p:cNvSpPr txBox="true"/>
          <p:nvPr/>
        </p:nvSpPr>
        <p:spPr>
          <a:xfrm rot="0">
            <a:off x="1028700" y="2558405"/>
            <a:ext cx="4075120" cy="4949299"/>
          </a:xfrm>
          <a:prstGeom prst="rect">
            <a:avLst/>
          </a:prstGeom>
        </p:spPr>
        <p:txBody>
          <a:bodyPr anchor="t" rtlCol="false" tIns="0" lIns="0" bIns="0" rIns="0">
            <a:spAutoFit/>
          </a:bodyPr>
          <a:lstStyle/>
          <a:p>
            <a:pPr algn="l">
              <a:lnSpc>
                <a:spcPts val="3919"/>
              </a:lnSpc>
              <a:spcBef>
                <a:spcPct val="0"/>
              </a:spcBef>
            </a:pPr>
            <a:r>
              <a:rPr lang="en-US" b="true" sz="2799">
                <a:solidFill>
                  <a:srgbClr val="000000"/>
                </a:solidFill>
                <a:latin typeface="Inter Medium"/>
                <a:ea typeface="Inter Medium"/>
                <a:cs typeface="Inter Medium"/>
                <a:sym typeface="Inter Medium"/>
              </a:rPr>
              <a:t>C’est grâce à la respiration que ton corps puise dans l’air l’oxygène dont il a besoin. La respiration permet aussi à ton corps de se débarrasser du dioxyde de carbone, dont il n’a pas besoin.</a:t>
            </a:r>
          </a:p>
        </p:txBody>
      </p:sp>
      <p:sp>
        <p:nvSpPr>
          <p:cNvPr name="TextBox 10" id="10"/>
          <p:cNvSpPr txBox="true"/>
          <p:nvPr/>
        </p:nvSpPr>
        <p:spPr>
          <a:xfrm rot="0">
            <a:off x="11461046" y="7478826"/>
            <a:ext cx="2130225" cy="1114806"/>
          </a:xfrm>
          <a:prstGeom prst="rect">
            <a:avLst/>
          </a:prstGeom>
        </p:spPr>
        <p:txBody>
          <a:bodyPr anchor="t" rtlCol="false" tIns="0" lIns="0" bIns="0" rIns="0">
            <a:spAutoFit/>
          </a:bodyPr>
          <a:lstStyle/>
          <a:p>
            <a:pPr algn="ctr">
              <a:lnSpc>
                <a:spcPts val="2952"/>
              </a:lnSpc>
            </a:pPr>
            <a:r>
              <a:rPr lang="en-US" b="true" sz="2400">
                <a:solidFill>
                  <a:srgbClr val="000000"/>
                </a:solidFill>
                <a:latin typeface="Inter Medium"/>
                <a:ea typeface="Inter Medium"/>
                <a:cs typeface="Inter Medium"/>
                <a:sym typeface="Inter Medium"/>
              </a:rPr>
              <a:t>Le </a:t>
            </a:r>
            <a:r>
              <a:rPr lang="en-US" b="true" sz="2400">
                <a:solidFill>
                  <a:srgbClr val="000000"/>
                </a:solidFill>
                <a:latin typeface="Inter Medium"/>
                <a:ea typeface="Inter Medium"/>
                <a:cs typeface="Inter Medium"/>
                <a:sym typeface="Inter Medium"/>
              </a:rPr>
              <a:t>diaphragme se détend</a:t>
            </a:r>
          </a:p>
        </p:txBody>
      </p:sp>
      <p:sp>
        <p:nvSpPr>
          <p:cNvPr name="TextBox 11" id="11"/>
          <p:cNvSpPr txBox="true"/>
          <p:nvPr/>
        </p:nvSpPr>
        <p:spPr>
          <a:xfrm rot="0">
            <a:off x="11461046" y="4127507"/>
            <a:ext cx="2399276" cy="1114806"/>
          </a:xfrm>
          <a:prstGeom prst="rect">
            <a:avLst/>
          </a:prstGeom>
        </p:spPr>
        <p:txBody>
          <a:bodyPr anchor="t" rtlCol="false" tIns="0" lIns="0" bIns="0" rIns="0">
            <a:spAutoFit/>
          </a:bodyPr>
          <a:lstStyle/>
          <a:p>
            <a:pPr algn="ctr">
              <a:lnSpc>
                <a:spcPts val="2952"/>
              </a:lnSpc>
            </a:pPr>
            <a:r>
              <a:rPr lang="en-US" b="true" sz="2400">
                <a:solidFill>
                  <a:srgbClr val="000000"/>
                </a:solidFill>
                <a:latin typeface="Inter Medium"/>
                <a:ea typeface="Inter Medium"/>
                <a:cs typeface="Inter Medium"/>
                <a:sym typeface="Inter Medium"/>
              </a:rPr>
              <a:t>L’air est poussé à l’extérieur des poumons</a:t>
            </a:r>
          </a:p>
        </p:txBody>
      </p:sp>
      <p:sp>
        <p:nvSpPr>
          <p:cNvPr name="Freeform 12" id="12"/>
          <p:cNvSpPr/>
          <p:nvPr/>
        </p:nvSpPr>
        <p:spPr>
          <a:xfrm flipH="false" flipV="false" rot="0">
            <a:off x="12190158" y="6718681"/>
            <a:ext cx="672001" cy="672001"/>
          </a:xfrm>
          <a:custGeom>
            <a:avLst/>
            <a:gdLst/>
            <a:ahLst/>
            <a:cxnLst/>
            <a:rect r="r" b="b" t="t" l="l"/>
            <a:pathLst>
              <a:path h="672001" w="672001">
                <a:moveTo>
                  <a:pt x="0" y="0"/>
                </a:moveTo>
                <a:lnTo>
                  <a:pt x="672002" y="0"/>
                </a:lnTo>
                <a:lnTo>
                  <a:pt x="672002" y="672001"/>
                </a:lnTo>
                <a:lnTo>
                  <a:pt x="0" y="67200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3" id="13"/>
          <p:cNvSpPr/>
          <p:nvPr/>
        </p:nvSpPr>
        <p:spPr>
          <a:xfrm flipH="false" flipV="false" rot="0">
            <a:off x="12442345" y="3307341"/>
            <a:ext cx="672001" cy="672001"/>
          </a:xfrm>
          <a:custGeom>
            <a:avLst/>
            <a:gdLst/>
            <a:ahLst/>
            <a:cxnLst/>
            <a:rect r="r" b="b" t="t" l="l"/>
            <a:pathLst>
              <a:path h="672001" w="672001">
                <a:moveTo>
                  <a:pt x="0" y="0"/>
                </a:moveTo>
                <a:lnTo>
                  <a:pt x="672002" y="0"/>
                </a:lnTo>
                <a:lnTo>
                  <a:pt x="672002" y="672001"/>
                </a:lnTo>
                <a:lnTo>
                  <a:pt x="0" y="67200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14" id="14"/>
          <p:cNvSpPr txBox="true"/>
          <p:nvPr/>
        </p:nvSpPr>
        <p:spPr>
          <a:xfrm rot="0">
            <a:off x="1028700" y="9572232"/>
            <a:ext cx="12305166" cy="165100"/>
          </a:xfrm>
          <a:prstGeom prst="rect">
            <a:avLst/>
          </a:prstGeom>
        </p:spPr>
        <p:txBody>
          <a:bodyPr anchor="t" rtlCol="false" tIns="0" lIns="0" bIns="0" rIns="0">
            <a:spAutoFit/>
          </a:bodyPr>
          <a:lstStyle/>
          <a:p>
            <a:pPr algn="l">
              <a:lnSpc>
                <a:spcPts val="1399"/>
              </a:lnSpc>
              <a:spcBef>
                <a:spcPct val="0"/>
              </a:spcBef>
            </a:pPr>
            <a:r>
              <a:rPr lang="en-US" sz="999" i="true">
                <a:solidFill>
                  <a:srgbClr val="000000"/>
                </a:solidFill>
                <a:latin typeface="Inter Italics"/>
                <a:ea typeface="Inter Italics"/>
                <a:cs typeface="Inter Italics"/>
                <a:sym typeface="Inter Italics"/>
              </a:rPr>
              <a:t>Des poumons pour la vie </a:t>
            </a:r>
            <a:r>
              <a:rPr lang="en-US" sz="999">
                <a:solidFill>
                  <a:srgbClr val="000000"/>
                </a:solidFill>
                <a:latin typeface="Inter"/>
                <a:ea typeface="Inter"/>
                <a:cs typeface="Inter"/>
                <a:sym typeface="Inter"/>
              </a:rPr>
              <a:t>est une une marque déposée de l’Association pulmonaire du Canada. Reproduction à des fins non commerciales et éducatives uniquement.</a:t>
            </a:r>
          </a:p>
        </p:txBody>
      </p:sp>
      <p:grpSp>
        <p:nvGrpSpPr>
          <p:cNvPr name="Group 15" id="15"/>
          <p:cNvGrpSpPr/>
          <p:nvPr/>
        </p:nvGrpSpPr>
        <p:grpSpPr>
          <a:xfrm rot="0">
            <a:off x="-56864" y="10069999"/>
            <a:ext cx="18466079" cy="1038225"/>
            <a:chOff x="0" y="0"/>
            <a:chExt cx="4863494" cy="273442"/>
          </a:xfrm>
        </p:grpSpPr>
        <p:sp>
          <p:nvSpPr>
            <p:cNvPr name="Freeform 16" id="16"/>
            <p:cNvSpPr/>
            <p:nvPr/>
          </p:nvSpPr>
          <p:spPr>
            <a:xfrm flipH="false" flipV="false" rot="0">
              <a:off x="0" y="0"/>
              <a:ext cx="4863494" cy="273442"/>
            </a:xfrm>
            <a:custGeom>
              <a:avLst/>
              <a:gdLst/>
              <a:ahLst/>
              <a:cxnLst/>
              <a:rect r="r" b="b" t="t" l="l"/>
              <a:pathLst>
                <a:path h="273442" w="4863494">
                  <a:moveTo>
                    <a:pt x="0" y="0"/>
                  </a:moveTo>
                  <a:lnTo>
                    <a:pt x="4863494" y="0"/>
                  </a:lnTo>
                  <a:lnTo>
                    <a:pt x="4863494" y="273442"/>
                  </a:lnTo>
                  <a:lnTo>
                    <a:pt x="0" y="273442"/>
                  </a:lnTo>
                  <a:close/>
                </a:path>
              </a:pathLst>
            </a:custGeom>
            <a:solidFill>
              <a:srgbClr val="E21216"/>
            </a:solidFill>
          </p:spPr>
        </p:sp>
        <p:sp>
          <p:nvSpPr>
            <p:cNvPr name="TextBox 17" id="17"/>
            <p:cNvSpPr txBox="true"/>
            <p:nvPr/>
          </p:nvSpPr>
          <p:spPr>
            <a:xfrm>
              <a:off x="0" y="-19050"/>
              <a:ext cx="4863494" cy="292492"/>
            </a:xfrm>
            <a:prstGeom prst="rect">
              <a:avLst/>
            </a:prstGeom>
          </p:spPr>
          <p:txBody>
            <a:bodyPr anchor="ctr" rtlCol="false" tIns="50800" lIns="50800" bIns="50800" rIns="50800"/>
            <a:lstStyle/>
            <a:p>
              <a:pPr algn="ctr">
                <a:lnSpc>
                  <a:spcPts val="3000"/>
                </a:lnSpc>
              </a:pPr>
            </a:p>
          </p:txBody>
        </p:sp>
      </p:grpSp>
      <p:grpSp>
        <p:nvGrpSpPr>
          <p:cNvPr name="Group 18" id="18"/>
          <p:cNvGrpSpPr/>
          <p:nvPr/>
        </p:nvGrpSpPr>
        <p:grpSpPr>
          <a:xfrm rot="0">
            <a:off x="13938747" y="8610172"/>
            <a:ext cx="3456842" cy="1029585"/>
            <a:chOff x="0" y="0"/>
            <a:chExt cx="4609122" cy="1372780"/>
          </a:xfrm>
        </p:grpSpPr>
        <p:sp>
          <p:nvSpPr>
            <p:cNvPr name="AutoShape 19" id="19"/>
            <p:cNvSpPr/>
            <p:nvPr/>
          </p:nvSpPr>
          <p:spPr>
            <a:xfrm>
              <a:off x="201238" y="485183"/>
              <a:ext cx="4206647" cy="0"/>
            </a:xfrm>
            <a:prstGeom prst="line">
              <a:avLst/>
            </a:prstGeom>
            <a:ln cap="flat" w="12700">
              <a:solidFill>
                <a:srgbClr val="000000"/>
              </a:solidFill>
              <a:prstDash val="solid"/>
              <a:headEnd type="none" len="sm" w="sm"/>
              <a:tailEnd type="none" len="sm" w="sm"/>
            </a:ln>
          </p:spPr>
        </p:sp>
        <p:sp>
          <p:nvSpPr>
            <p:cNvPr name="Freeform 20" id="20"/>
            <p:cNvSpPr/>
            <p:nvPr/>
          </p:nvSpPr>
          <p:spPr>
            <a:xfrm flipH="false" flipV="false" rot="0">
              <a:off x="201238" y="618533"/>
              <a:ext cx="4237343" cy="754247"/>
            </a:xfrm>
            <a:custGeom>
              <a:avLst/>
              <a:gdLst/>
              <a:ahLst/>
              <a:cxnLst/>
              <a:rect r="r" b="b" t="t" l="l"/>
              <a:pathLst>
                <a:path h="754247" w="4237343">
                  <a:moveTo>
                    <a:pt x="0" y="0"/>
                  </a:moveTo>
                  <a:lnTo>
                    <a:pt x="4237343" y="0"/>
                  </a:lnTo>
                  <a:lnTo>
                    <a:pt x="4237343" y="754247"/>
                  </a:lnTo>
                  <a:lnTo>
                    <a:pt x="0" y="754247"/>
                  </a:lnTo>
                  <a:lnTo>
                    <a:pt x="0" y="0"/>
                  </a:lnTo>
                  <a:close/>
                </a:path>
              </a:pathLst>
            </a:custGeom>
            <a:blipFill>
              <a:blip r:embed="rId8"/>
              <a:stretch>
                <a:fillRect l="0" t="0" r="0" b="0"/>
              </a:stretch>
            </a:blipFill>
          </p:spPr>
        </p:sp>
        <p:sp>
          <p:nvSpPr>
            <p:cNvPr name="TextBox 21" id="21"/>
            <p:cNvSpPr txBox="true"/>
            <p:nvPr/>
          </p:nvSpPr>
          <p:spPr>
            <a:xfrm rot="0">
              <a:off x="0" y="-38100"/>
              <a:ext cx="4609122" cy="396240"/>
            </a:xfrm>
            <a:prstGeom prst="rect">
              <a:avLst/>
            </a:prstGeom>
          </p:spPr>
          <p:txBody>
            <a:bodyPr anchor="t" rtlCol="false" tIns="0" lIns="0" bIns="0" rIns="0">
              <a:spAutoFit/>
            </a:bodyPr>
            <a:lstStyle/>
            <a:p>
              <a:pPr algn="ctr">
                <a:lnSpc>
                  <a:spcPts val="2520"/>
                </a:lnSpc>
                <a:spcBef>
                  <a:spcPct val="0"/>
                </a:spcBef>
              </a:pPr>
              <a:r>
                <a:rPr lang="en-US" sz="1800">
                  <a:solidFill>
                    <a:srgbClr val="000000"/>
                  </a:solidFill>
                  <a:latin typeface="Inter"/>
                  <a:ea typeface="Inter"/>
                  <a:cs typeface="Inter"/>
                  <a:sym typeface="Inter"/>
                </a:rPr>
                <a:t>DES POUMONS POUR LA VIE</a:t>
              </a:r>
            </a:p>
          </p:txBody>
        </p:sp>
      </p:gr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0252651" y="574604"/>
            <a:ext cx="6132430" cy="7802330"/>
          </a:xfrm>
          <a:custGeom>
            <a:avLst/>
            <a:gdLst/>
            <a:ahLst/>
            <a:cxnLst/>
            <a:rect r="r" b="b" t="t" l="l"/>
            <a:pathLst>
              <a:path h="7802330" w="6132430">
                <a:moveTo>
                  <a:pt x="0" y="0"/>
                </a:moveTo>
                <a:lnTo>
                  <a:pt x="6132430" y="0"/>
                </a:lnTo>
                <a:lnTo>
                  <a:pt x="6132430" y="7802330"/>
                </a:lnTo>
                <a:lnTo>
                  <a:pt x="0" y="7802330"/>
                </a:lnTo>
                <a:lnTo>
                  <a:pt x="0" y="0"/>
                </a:lnTo>
                <a:close/>
              </a:path>
            </a:pathLst>
          </a:custGeom>
          <a:blipFill>
            <a:blip r:embed="rId2"/>
            <a:stretch>
              <a:fillRect l="-150084" t="0" r="0" b="0"/>
            </a:stretch>
          </a:blipFill>
        </p:spPr>
      </p:sp>
      <p:sp>
        <p:nvSpPr>
          <p:cNvPr name="TextBox 3" id="3"/>
          <p:cNvSpPr txBox="true"/>
          <p:nvPr/>
        </p:nvSpPr>
        <p:spPr>
          <a:xfrm rot="0">
            <a:off x="1028700" y="2067338"/>
            <a:ext cx="8607691" cy="6930797"/>
          </a:xfrm>
          <a:prstGeom prst="rect">
            <a:avLst/>
          </a:prstGeom>
        </p:spPr>
        <p:txBody>
          <a:bodyPr anchor="t" rtlCol="false" tIns="0" lIns="0" bIns="0" rIns="0">
            <a:spAutoFit/>
          </a:bodyPr>
          <a:lstStyle/>
          <a:p>
            <a:pPr algn="l">
              <a:lnSpc>
                <a:spcPts val="3919"/>
              </a:lnSpc>
            </a:pPr>
            <a:r>
              <a:rPr lang="en-US" sz="2799" b="true">
                <a:solidFill>
                  <a:srgbClr val="000000"/>
                </a:solidFill>
                <a:latin typeface="Inter Medium"/>
                <a:ea typeface="Inter Medium"/>
                <a:cs typeface="Inter Medium"/>
                <a:sym typeface="Inter Medium"/>
              </a:rPr>
              <a:t>Lorsque tu inspires, l’air pénètre profondément dans tes poumons et atteint les alvéoles au bout des bronchioles.</a:t>
            </a:r>
          </a:p>
          <a:p>
            <a:pPr algn="l">
              <a:lnSpc>
                <a:spcPts val="3919"/>
              </a:lnSpc>
            </a:pPr>
          </a:p>
          <a:p>
            <a:pPr algn="l">
              <a:lnSpc>
                <a:spcPts val="3919"/>
              </a:lnSpc>
              <a:spcBef>
                <a:spcPct val="0"/>
              </a:spcBef>
            </a:pPr>
            <a:r>
              <a:rPr lang="en-US" b="true" sz="2799">
                <a:solidFill>
                  <a:srgbClr val="000000"/>
                </a:solidFill>
                <a:latin typeface="Inter Medium"/>
                <a:ea typeface="Inter Medium"/>
                <a:cs typeface="Inter Medium"/>
                <a:sym typeface="Inter Medium"/>
              </a:rPr>
              <a:t>L’</a:t>
            </a:r>
            <a:r>
              <a:rPr lang="en-US" b="true" sz="2799">
                <a:solidFill>
                  <a:srgbClr val="000000"/>
                </a:solidFill>
                <a:latin typeface="Inter Medium"/>
                <a:ea typeface="Inter Medium"/>
                <a:cs typeface="Inter Medium"/>
                <a:sym typeface="Inter Medium"/>
              </a:rPr>
              <a:t>oxygène contenu dans l’air traverse les parois des alvéoles, pénètre dans les capillaires et se retrouve dans ton sang. Ton cœur pousse le sang rempli de nouvel oxygène vers toutes les parties du corps.</a:t>
            </a:r>
          </a:p>
          <a:p>
            <a:pPr algn="l">
              <a:lnSpc>
                <a:spcPts val="3919"/>
              </a:lnSpc>
              <a:spcBef>
                <a:spcPct val="0"/>
              </a:spcBef>
            </a:pPr>
          </a:p>
          <a:p>
            <a:pPr algn="l">
              <a:lnSpc>
                <a:spcPts val="3919"/>
              </a:lnSpc>
              <a:spcBef>
                <a:spcPct val="0"/>
              </a:spcBef>
            </a:pPr>
            <a:r>
              <a:rPr lang="en-US" b="true" sz="2799">
                <a:solidFill>
                  <a:srgbClr val="000000"/>
                </a:solidFill>
                <a:latin typeface="Inter Medium"/>
                <a:ea typeface="Inter Medium"/>
                <a:cs typeface="Inter Medium"/>
                <a:sym typeface="Inter Medium"/>
              </a:rPr>
              <a:t>Le dioxyde de carbone, dont ton corps doit se débarrasser, quitte les capillaires et entre dans les alvéoles. Lorsque tu expires, tes poumons rejettent du dioxyde de carbone.</a:t>
            </a:r>
          </a:p>
        </p:txBody>
      </p:sp>
      <p:sp>
        <p:nvSpPr>
          <p:cNvPr name="TextBox 4" id="4"/>
          <p:cNvSpPr txBox="true"/>
          <p:nvPr/>
        </p:nvSpPr>
        <p:spPr>
          <a:xfrm rot="0">
            <a:off x="1028700" y="1066800"/>
            <a:ext cx="7306313" cy="930476"/>
          </a:xfrm>
          <a:prstGeom prst="rect">
            <a:avLst/>
          </a:prstGeom>
        </p:spPr>
        <p:txBody>
          <a:bodyPr anchor="t" rtlCol="false" tIns="0" lIns="0" bIns="0" rIns="0">
            <a:spAutoFit/>
          </a:bodyPr>
          <a:lstStyle/>
          <a:p>
            <a:pPr algn="l">
              <a:lnSpc>
                <a:spcPts val="7103"/>
              </a:lnSpc>
            </a:pPr>
            <a:r>
              <a:rPr lang="en-US" sz="6399" b="true">
                <a:solidFill>
                  <a:srgbClr val="000000"/>
                </a:solidFill>
                <a:latin typeface="Inter Bold"/>
                <a:ea typeface="Inter Bold"/>
                <a:cs typeface="Inter Bold"/>
                <a:sym typeface="Inter Bold"/>
              </a:rPr>
              <a:t>Échange gazeux</a:t>
            </a:r>
          </a:p>
        </p:txBody>
      </p:sp>
      <p:sp>
        <p:nvSpPr>
          <p:cNvPr name="TextBox 5" id="5"/>
          <p:cNvSpPr txBox="true"/>
          <p:nvPr/>
        </p:nvSpPr>
        <p:spPr>
          <a:xfrm rot="0">
            <a:off x="1028700" y="9572232"/>
            <a:ext cx="12305166" cy="165100"/>
          </a:xfrm>
          <a:prstGeom prst="rect">
            <a:avLst/>
          </a:prstGeom>
        </p:spPr>
        <p:txBody>
          <a:bodyPr anchor="t" rtlCol="false" tIns="0" lIns="0" bIns="0" rIns="0">
            <a:spAutoFit/>
          </a:bodyPr>
          <a:lstStyle/>
          <a:p>
            <a:pPr algn="l">
              <a:lnSpc>
                <a:spcPts val="1399"/>
              </a:lnSpc>
              <a:spcBef>
                <a:spcPct val="0"/>
              </a:spcBef>
            </a:pPr>
            <a:r>
              <a:rPr lang="en-US" sz="999" i="true">
                <a:solidFill>
                  <a:srgbClr val="000000"/>
                </a:solidFill>
                <a:latin typeface="Inter Italics"/>
                <a:ea typeface="Inter Italics"/>
                <a:cs typeface="Inter Italics"/>
                <a:sym typeface="Inter Italics"/>
              </a:rPr>
              <a:t>Des poumons pour la vie </a:t>
            </a:r>
            <a:r>
              <a:rPr lang="en-US" sz="999">
                <a:solidFill>
                  <a:srgbClr val="000000"/>
                </a:solidFill>
                <a:latin typeface="Inter"/>
                <a:ea typeface="Inter"/>
                <a:cs typeface="Inter"/>
                <a:sym typeface="Inter"/>
              </a:rPr>
              <a:t>est une une marque déposée de l’Association pulmonaire du Canada. Reproduction à des fins non commerciales et éducatives uniquement.</a:t>
            </a:r>
          </a:p>
        </p:txBody>
      </p:sp>
      <p:grpSp>
        <p:nvGrpSpPr>
          <p:cNvPr name="Group 6" id="6"/>
          <p:cNvGrpSpPr/>
          <p:nvPr/>
        </p:nvGrpSpPr>
        <p:grpSpPr>
          <a:xfrm rot="0">
            <a:off x="-56864" y="10069999"/>
            <a:ext cx="18466079" cy="1038225"/>
            <a:chOff x="0" y="0"/>
            <a:chExt cx="4863494" cy="273442"/>
          </a:xfrm>
        </p:grpSpPr>
        <p:sp>
          <p:nvSpPr>
            <p:cNvPr name="Freeform 7" id="7"/>
            <p:cNvSpPr/>
            <p:nvPr/>
          </p:nvSpPr>
          <p:spPr>
            <a:xfrm flipH="false" flipV="false" rot="0">
              <a:off x="0" y="0"/>
              <a:ext cx="4863494" cy="273442"/>
            </a:xfrm>
            <a:custGeom>
              <a:avLst/>
              <a:gdLst/>
              <a:ahLst/>
              <a:cxnLst/>
              <a:rect r="r" b="b" t="t" l="l"/>
              <a:pathLst>
                <a:path h="273442" w="4863494">
                  <a:moveTo>
                    <a:pt x="0" y="0"/>
                  </a:moveTo>
                  <a:lnTo>
                    <a:pt x="4863494" y="0"/>
                  </a:lnTo>
                  <a:lnTo>
                    <a:pt x="4863494" y="273442"/>
                  </a:lnTo>
                  <a:lnTo>
                    <a:pt x="0" y="273442"/>
                  </a:lnTo>
                  <a:close/>
                </a:path>
              </a:pathLst>
            </a:custGeom>
            <a:solidFill>
              <a:srgbClr val="E21216"/>
            </a:solidFill>
          </p:spPr>
        </p:sp>
        <p:sp>
          <p:nvSpPr>
            <p:cNvPr name="TextBox 8" id="8"/>
            <p:cNvSpPr txBox="true"/>
            <p:nvPr/>
          </p:nvSpPr>
          <p:spPr>
            <a:xfrm>
              <a:off x="0" y="-19050"/>
              <a:ext cx="4863494" cy="292492"/>
            </a:xfrm>
            <a:prstGeom prst="rect">
              <a:avLst/>
            </a:prstGeom>
          </p:spPr>
          <p:txBody>
            <a:bodyPr anchor="ctr" rtlCol="false" tIns="50800" lIns="50800" bIns="50800" rIns="50800"/>
            <a:lstStyle/>
            <a:p>
              <a:pPr algn="ctr">
                <a:lnSpc>
                  <a:spcPts val="3000"/>
                </a:lnSpc>
              </a:pPr>
            </a:p>
          </p:txBody>
        </p:sp>
      </p:grpSp>
      <p:grpSp>
        <p:nvGrpSpPr>
          <p:cNvPr name="Group 9" id="9"/>
          <p:cNvGrpSpPr/>
          <p:nvPr/>
        </p:nvGrpSpPr>
        <p:grpSpPr>
          <a:xfrm rot="0">
            <a:off x="13938747" y="8610172"/>
            <a:ext cx="3456842" cy="1029585"/>
            <a:chOff x="0" y="0"/>
            <a:chExt cx="4609122" cy="1372780"/>
          </a:xfrm>
        </p:grpSpPr>
        <p:sp>
          <p:nvSpPr>
            <p:cNvPr name="AutoShape 10" id="10"/>
            <p:cNvSpPr/>
            <p:nvPr/>
          </p:nvSpPr>
          <p:spPr>
            <a:xfrm>
              <a:off x="201238" y="485183"/>
              <a:ext cx="4206647" cy="0"/>
            </a:xfrm>
            <a:prstGeom prst="line">
              <a:avLst/>
            </a:prstGeom>
            <a:ln cap="flat" w="12700">
              <a:solidFill>
                <a:srgbClr val="000000"/>
              </a:solidFill>
              <a:prstDash val="solid"/>
              <a:headEnd type="none" len="sm" w="sm"/>
              <a:tailEnd type="none" len="sm" w="sm"/>
            </a:ln>
          </p:spPr>
        </p:sp>
        <p:sp>
          <p:nvSpPr>
            <p:cNvPr name="Freeform 11" id="11"/>
            <p:cNvSpPr/>
            <p:nvPr/>
          </p:nvSpPr>
          <p:spPr>
            <a:xfrm flipH="false" flipV="false" rot="0">
              <a:off x="201238" y="618533"/>
              <a:ext cx="4237343" cy="754247"/>
            </a:xfrm>
            <a:custGeom>
              <a:avLst/>
              <a:gdLst/>
              <a:ahLst/>
              <a:cxnLst/>
              <a:rect r="r" b="b" t="t" l="l"/>
              <a:pathLst>
                <a:path h="754247" w="4237343">
                  <a:moveTo>
                    <a:pt x="0" y="0"/>
                  </a:moveTo>
                  <a:lnTo>
                    <a:pt x="4237343" y="0"/>
                  </a:lnTo>
                  <a:lnTo>
                    <a:pt x="4237343" y="754247"/>
                  </a:lnTo>
                  <a:lnTo>
                    <a:pt x="0" y="754247"/>
                  </a:lnTo>
                  <a:lnTo>
                    <a:pt x="0" y="0"/>
                  </a:lnTo>
                  <a:close/>
                </a:path>
              </a:pathLst>
            </a:custGeom>
            <a:blipFill>
              <a:blip r:embed="rId3"/>
              <a:stretch>
                <a:fillRect l="0" t="0" r="0" b="0"/>
              </a:stretch>
            </a:blipFill>
          </p:spPr>
        </p:sp>
        <p:sp>
          <p:nvSpPr>
            <p:cNvPr name="TextBox 12" id="12"/>
            <p:cNvSpPr txBox="true"/>
            <p:nvPr/>
          </p:nvSpPr>
          <p:spPr>
            <a:xfrm rot="0">
              <a:off x="0" y="-38100"/>
              <a:ext cx="4609122" cy="396240"/>
            </a:xfrm>
            <a:prstGeom prst="rect">
              <a:avLst/>
            </a:prstGeom>
          </p:spPr>
          <p:txBody>
            <a:bodyPr anchor="t" rtlCol="false" tIns="0" lIns="0" bIns="0" rIns="0">
              <a:spAutoFit/>
            </a:bodyPr>
            <a:lstStyle/>
            <a:p>
              <a:pPr algn="ctr">
                <a:lnSpc>
                  <a:spcPts val="2520"/>
                </a:lnSpc>
                <a:spcBef>
                  <a:spcPct val="0"/>
                </a:spcBef>
              </a:pPr>
              <a:r>
                <a:rPr lang="en-US" sz="1800">
                  <a:solidFill>
                    <a:srgbClr val="000000"/>
                  </a:solidFill>
                  <a:latin typeface="Inter"/>
                  <a:ea typeface="Inter"/>
                  <a:cs typeface="Inter"/>
                  <a:sym typeface="Inter"/>
                </a:rPr>
                <a:t>DES POUMONS POUR LA VIE</a:t>
              </a:r>
            </a:p>
          </p:txBody>
        </p:sp>
      </p:gr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0970819" y="4439702"/>
            <a:ext cx="5935857" cy="3546675"/>
          </a:xfrm>
          <a:custGeom>
            <a:avLst/>
            <a:gdLst/>
            <a:ahLst/>
            <a:cxnLst/>
            <a:rect r="r" b="b" t="t" l="l"/>
            <a:pathLst>
              <a:path h="3546675" w="5935857">
                <a:moveTo>
                  <a:pt x="0" y="0"/>
                </a:moveTo>
                <a:lnTo>
                  <a:pt x="5935857" y="0"/>
                </a:lnTo>
                <a:lnTo>
                  <a:pt x="5935857" y="3546675"/>
                </a:lnTo>
                <a:lnTo>
                  <a:pt x="0" y="354667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56864" y="10069999"/>
            <a:ext cx="18466079" cy="1038225"/>
            <a:chOff x="0" y="0"/>
            <a:chExt cx="4863494" cy="273442"/>
          </a:xfrm>
        </p:grpSpPr>
        <p:sp>
          <p:nvSpPr>
            <p:cNvPr name="Freeform 4" id="4"/>
            <p:cNvSpPr/>
            <p:nvPr/>
          </p:nvSpPr>
          <p:spPr>
            <a:xfrm flipH="false" flipV="false" rot="0">
              <a:off x="0" y="0"/>
              <a:ext cx="4863494" cy="273442"/>
            </a:xfrm>
            <a:custGeom>
              <a:avLst/>
              <a:gdLst/>
              <a:ahLst/>
              <a:cxnLst/>
              <a:rect r="r" b="b" t="t" l="l"/>
              <a:pathLst>
                <a:path h="273442" w="4863494">
                  <a:moveTo>
                    <a:pt x="0" y="0"/>
                  </a:moveTo>
                  <a:lnTo>
                    <a:pt x="4863494" y="0"/>
                  </a:lnTo>
                  <a:lnTo>
                    <a:pt x="4863494" y="273442"/>
                  </a:lnTo>
                  <a:lnTo>
                    <a:pt x="0" y="273442"/>
                  </a:lnTo>
                  <a:close/>
                </a:path>
              </a:pathLst>
            </a:custGeom>
            <a:solidFill>
              <a:srgbClr val="E21216"/>
            </a:solidFill>
          </p:spPr>
        </p:sp>
        <p:sp>
          <p:nvSpPr>
            <p:cNvPr name="TextBox 5" id="5"/>
            <p:cNvSpPr txBox="true"/>
            <p:nvPr/>
          </p:nvSpPr>
          <p:spPr>
            <a:xfrm>
              <a:off x="0" y="-19050"/>
              <a:ext cx="4863494" cy="292492"/>
            </a:xfrm>
            <a:prstGeom prst="rect">
              <a:avLst/>
            </a:prstGeom>
          </p:spPr>
          <p:txBody>
            <a:bodyPr anchor="ctr" rtlCol="false" tIns="50800" lIns="50800" bIns="50800" rIns="50800"/>
            <a:lstStyle/>
            <a:p>
              <a:pPr algn="ctr">
                <a:lnSpc>
                  <a:spcPts val="3000"/>
                </a:lnSpc>
              </a:pPr>
            </a:p>
          </p:txBody>
        </p:sp>
      </p:grpSp>
      <p:grpSp>
        <p:nvGrpSpPr>
          <p:cNvPr name="Group 6" id="6"/>
          <p:cNvGrpSpPr/>
          <p:nvPr/>
        </p:nvGrpSpPr>
        <p:grpSpPr>
          <a:xfrm rot="0">
            <a:off x="11139321" y="4097597"/>
            <a:ext cx="5454977" cy="1219910"/>
            <a:chOff x="0" y="0"/>
            <a:chExt cx="1436702" cy="321293"/>
          </a:xfrm>
        </p:grpSpPr>
        <p:sp>
          <p:nvSpPr>
            <p:cNvPr name="Freeform 7" id="7"/>
            <p:cNvSpPr/>
            <p:nvPr/>
          </p:nvSpPr>
          <p:spPr>
            <a:xfrm flipH="false" flipV="false" rot="0">
              <a:off x="0" y="0"/>
              <a:ext cx="1436702" cy="321293"/>
            </a:xfrm>
            <a:custGeom>
              <a:avLst/>
              <a:gdLst/>
              <a:ahLst/>
              <a:cxnLst/>
              <a:rect r="r" b="b" t="t" l="l"/>
              <a:pathLst>
                <a:path h="321293" w="1436702">
                  <a:moveTo>
                    <a:pt x="718351" y="0"/>
                  </a:moveTo>
                  <a:cubicBezTo>
                    <a:pt x="321617" y="0"/>
                    <a:pt x="0" y="71924"/>
                    <a:pt x="0" y="160647"/>
                  </a:cubicBezTo>
                  <a:cubicBezTo>
                    <a:pt x="0" y="249369"/>
                    <a:pt x="321617" y="321293"/>
                    <a:pt x="718351" y="321293"/>
                  </a:cubicBezTo>
                  <a:cubicBezTo>
                    <a:pt x="1115085" y="321293"/>
                    <a:pt x="1436702" y="249369"/>
                    <a:pt x="1436702" y="160647"/>
                  </a:cubicBezTo>
                  <a:cubicBezTo>
                    <a:pt x="1436702" y="71924"/>
                    <a:pt x="1115085" y="0"/>
                    <a:pt x="718351" y="0"/>
                  </a:cubicBezTo>
                  <a:close/>
                </a:path>
              </a:pathLst>
            </a:custGeom>
            <a:solidFill>
              <a:srgbClr val="000000">
                <a:alpha val="0"/>
              </a:srgbClr>
            </a:solidFill>
            <a:ln w="38100" cap="sq">
              <a:solidFill>
                <a:srgbClr val="655F60"/>
              </a:solidFill>
              <a:prstDash val="sysDot"/>
              <a:miter/>
            </a:ln>
          </p:spPr>
        </p:sp>
        <p:sp>
          <p:nvSpPr>
            <p:cNvPr name="TextBox 8" id="8"/>
            <p:cNvSpPr txBox="true"/>
            <p:nvPr/>
          </p:nvSpPr>
          <p:spPr>
            <a:xfrm>
              <a:off x="134691" y="11071"/>
              <a:ext cx="1167320" cy="280101"/>
            </a:xfrm>
            <a:prstGeom prst="rect">
              <a:avLst/>
            </a:prstGeom>
          </p:spPr>
          <p:txBody>
            <a:bodyPr anchor="ctr" rtlCol="false" tIns="50800" lIns="50800" bIns="50800" rIns="50800"/>
            <a:lstStyle/>
            <a:p>
              <a:pPr algn="ctr">
                <a:lnSpc>
                  <a:spcPts val="3000"/>
                </a:lnSpc>
              </a:pPr>
            </a:p>
          </p:txBody>
        </p:sp>
      </p:grpSp>
      <p:sp>
        <p:nvSpPr>
          <p:cNvPr name="TextBox 9" id="9"/>
          <p:cNvSpPr txBox="true"/>
          <p:nvPr/>
        </p:nvSpPr>
        <p:spPr>
          <a:xfrm rot="0">
            <a:off x="1028700" y="1200670"/>
            <a:ext cx="11361420" cy="1825901"/>
          </a:xfrm>
          <a:prstGeom prst="rect">
            <a:avLst/>
          </a:prstGeom>
        </p:spPr>
        <p:txBody>
          <a:bodyPr anchor="t" rtlCol="false" tIns="0" lIns="0" bIns="0" rIns="0">
            <a:spAutoFit/>
          </a:bodyPr>
          <a:lstStyle/>
          <a:p>
            <a:pPr algn="l">
              <a:lnSpc>
                <a:spcPts val="7103"/>
              </a:lnSpc>
            </a:pPr>
            <a:r>
              <a:rPr lang="en-US" sz="6399" b="true">
                <a:solidFill>
                  <a:srgbClr val="000000"/>
                </a:solidFill>
                <a:latin typeface="Inter Bold"/>
                <a:ea typeface="Inter Bold"/>
                <a:cs typeface="Inter Bold"/>
                <a:sym typeface="Inter Bold"/>
              </a:rPr>
              <a:t>Comment ton corps protège tes poumons</a:t>
            </a:r>
          </a:p>
        </p:txBody>
      </p:sp>
      <p:sp>
        <p:nvSpPr>
          <p:cNvPr name="TextBox 10" id="10"/>
          <p:cNvSpPr txBox="true"/>
          <p:nvPr/>
        </p:nvSpPr>
        <p:spPr>
          <a:xfrm rot="0">
            <a:off x="1028700" y="3284857"/>
            <a:ext cx="9604460" cy="5444674"/>
          </a:xfrm>
          <a:prstGeom prst="rect">
            <a:avLst/>
          </a:prstGeom>
        </p:spPr>
        <p:txBody>
          <a:bodyPr anchor="t" rtlCol="false" tIns="0" lIns="0" bIns="0" rIns="0">
            <a:spAutoFit/>
          </a:bodyPr>
          <a:lstStyle/>
          <a:p>
            <a:pPr algn="l">
              <a:lnSpc>
                <a:spcPts val="3919"/>
              </a:lnSpc>
              <a:spcBef>
                <a:spcPct val="0"/>
              </a:spcBef>
            </a:pPr>
            <a:r>
              <a:rPr lang="en-US" b="true" sz="2799">
                <a:solidFill>
                  <a:srgbClr val="000000"/>
                </a:solidFill>
                <a:latin typeface="Inter Medium"/>
                <a:ea typeface="Inter Medium"/>
                <a:cs typeface="Inter Medium"/>
                <a:sym typeface="Inter Medium"/>
              </a:rPr>
              <a:t>Chaque j</a:t>
            </a:r>
            <a:r>
              <a:rPr lang="en-US" b="true" sz="2799">
                <a:solidFill>
                  <a:srgbClr val="000000"/>
                </a:solidFill>
                <a:latin typeface="Inter Medium"/>
                <a:ea typeface="Inter Medium"/>
                <a:cs typeface="Inter Medium"/>
                <a:sym typeface="Inter Medium"/>
              </a:rPr>
              <a:t>our, tu respires de la saleté et de la poussière. Le mucus de tes voies respiratoires agit comme un piège collant, qui retient cette poussière et cette saleté.</a:t>
            </a:r>
          </a:p>
          <a:p>
            <a:pPr algn="l">
              <a:lnSpc>
                <a:spcPts val="3919"/>
              </a:lnSpc>
              <a:spcBef>
                <a:spcPct val="0"/>
              </a:spcBef>
            </a:pPr>
          </a:p>
          <a:p>
            <a:pPr algn="l">
              <a:lnSpc>
                <a:spcPts val="3919"/>
              </a:lnSpc>
              <a:spcBef>
                <a:spcPct val="0"/>
              </a:spcBef>
            </a:pPr>
            <a:r>
              <a:rPr lang="en-US" b="true" sz="2799">
                <a:solidFill>
                  <a:srgbClr val="000000"/>
                </a:solidFill>
                <a:latin typeface="Inter Medium"/>
                <a:ea typeface="Inter Medium"/>
                <a:cs typeface="Inter Medium"/>
                <a:sym typeface="Inter Medium"/>
              </a:rPr>
              <a:t>Une fois que les saletés sont « attrapées » dans le mucus, ton corps se débarrasse de ce mucus à l’aide de petits poils (appelés « cils ») qui tapissent l’intérieur de ton nez et de ta gorge. Ces poils ondulent, comme des vagues, pour déplacer le mucus comme un tapis roulant dans les voies respiratoires pour que tu tousses et l’expulses de ton corps en crachant.</a:t>
            </a:r>
          </a:p>
        </p:txBody>
      </p:sp>
      <p:sp>
        <p:nvSpPr>
          <p:cNvPr name="TextBox 11" id="11"/>
          <p:cNvSpPr txBox="true"/>
          <p:nvPr/>
        </p:nvSpPr>
        <p:spPr>
          <a:xfrm rot="0">
            <a:off x="15040436" y="2589990"/>
            <a:ext cx="1322606" cy="609907"/>
          </a:xfrm>
          <a:prstGeom prst="rect">
            <a:avLst/>
          </a:prstGeom>
        </p:spPr>
        <p:txBody>
          <a:bodyPr anchor="t" rtlCol="false" tIns="0" lIns="0" bIns="0" rIns="0">
            <a:spAutoFit/>
          </a:bodyPr>
          <a:lstStyle/>
          <a:p>
            <a:pPr algn="ctr">
              <a:lnSpc>
                <a:spcPts val="4662"/>
              </a:lnSpc>
            </a:pPr>
            <a:r>
              <a:rPr lang="en-US" sz="4200" b="true">
                <a:solidFill>
                  <a:srgbClr val="000000"/>
                </a:solidFill>
                <a:latin typeface="Inter Semi-Bold"/>
                <a:ea typeface="Inter Semi-Bold"/>
                <a:cs typeface="Inter Semi-Bold"/>
                <a:sym typeface="Inter Semi-Bold"/>
              </a:rPr>
              <a:t>cils</a:t>
            </a:r>
          </a:p>
        </p:txBody>
      </p:sp>
      <p:sp>
        <p:nvSpPr>
          <p:cNvPr name="AutoShape 12" id="12"/>
          <p:cNvSpPr/>
          <p:nvPr/>
        </p:nvSpPr>
        <p:spPr>
          <a:xfrm flipV="true">
            <a:off x="15143191" y="3199897"/>
            <a:ext cx="558548" cy="1239805"/>
          </a:xfrm>
          <a:prstGeom prst="line">
            <a:avLst/>
          </a:prstGeom>
          <a:ln cap="flat" w="38100">
            <a:solidFill>
              <a:srgbClr val="000000"/>
            </a:solidFill>
            <a:prstDash val="solid"/>
            <a:headEnd type="arrow" len="sm" w="med"/>
            <a:tailEnd type="none" len="sm" w="sm"/>
          </a:ln>
        </p:spPr>
      </p:sp>
      <p:grpSp>
        <p:nvGrpSpPr>
          <p:cNvPr name="Group 13" id="13"/>
          <p:cNvGrpSpPr/>
          <p:nvPr/>
        </p:nvGrpSpPr>
        <p:grpSpPr>
          <a:xfrm rot="0">
            <a:off x="-56864" y="10069999"/>
            <a:ext cx="18466079" cy="1038225"/>
            <a:chOff x="0" y="0"/>
            <a:chExt cx="4863494" cy="273442"/>
          </a:xfrm>
        </p:grpSpPr>
        <p:sp>
          <p:nvSpPr>
            <p:cNvPr name="Freeform 14" id="14"/>
            <p:cNvSpPr/>
            <p:nvPr/>
          </p:nvSpPr>
          <p:spPr>
            <a:xfrm flipH="false" flipV="false" rot="0">
              <a:off x="0" y="0"/>
              <a:ext cx="4863494" cy="273442"/>
            </a:xfrm>
            <a:custGeom>
              <a:avLst/>
              <a:gdLst/>
              <a:ahLst/>
              <a:cxnLst/>
              <a:rect r="r" b="b" t="t" l="l"/>
              <a:pathLst>
                <a:path h="273442" w="4863494">
                  <a:moveTo>
                    <a:pt x="0" y="0"/>
                  </a:moveTo>
                  <a:lnTo>
                    <a:pt x="4863494" y="0"/>
                  </a:lnTo>
                  <a:lnTo>
                    <a:pt x="4863494" y="273442"/>
                  </a:lnTo>
                  <a:lnTo>
                    <a:pt x="0" y="273442"/>
                  </a:lnTo>
                  <a:close/>
                </a:path>
              </a:pathLst>
            </a:custGeom>
            <a:solidFill>
              <a:srgbClr val="E21216"/>
            </a:solidFill>
          </p:spPr>
        </p:sp>
        <p:sp>
          <p:nvSpPr>
            <p:cNvPr name="TextBox 15" id="15"/>
            <p:cNvSpPr txBox="true"/>
            <p:nvPr/>
          </p:nvSpPr>
          <p:spPr>
            <a:xfrm>
              <a:off x="0" y="-19050"/>
              <a:ext cx="4863494" cy="292492"/>
            </a:xfrm>
            <a:prstGeom prst="rect">
              <a:avLst/>
            </a:prstGeom>
          </p:spPr>
          <p:txBody>
            <a:bodyPr anchor="ctr" rtlCol="false" tIns="50800" lIns="50800" bIns="50800" rIns="50800"/>
            <a:lstStyle/>
            <a:p>
              <a:pPr algn="ctr">
                <a:lnSpc>
                  <a:spcPts val="3000"/>
                </a:lnSpc>
              </a:pPr>
            </a:p>
          </p:txBody>
        </p:sp>
      </p:grpSp>
      <p:sp>
        <p:nvSpPr>
          <p:cNvPr name="TextBox 16" id="16"/>
          <p:cNvSpPr txBox="true"/>
          <p:nvPr/>
        </p:nvSpPr>
        <p:spPr>
          <a:xfrm rot="0">
            <a:off x="1028700" y="9572232"/>
            <a:ext cx="12305166" cy="165100"/>
          </a:xfrm>
          <a:prstGeom prst="rect">
            <a:avLst/>
          </a:prstGeom>
        </p:spPr>
        <p:txBody>
          <a:bodyPr anchor="t" rtlCol="false" tIns="0" lIns="0" bIns="0" rIns="0">
            <a:spAutoFit/>
          </a:bodyPr>
          <a:lstStyle/>
          <a:p>
            <a:pPr algn="l">
              <a:lnSpc>
                <a:spcPts val="1399"/>
              </a:lnSpc>
              <a:spcBef>
                <a:spcPct val="0"/>
              </a:spcBef>
            </a:pPr>
            <a:r>
              <a:rPr lang="en-US" sz="999" i="true">
                <a:solidFill>
                  <a:srgbClr val="000000"/>
                </a:solidFill>
                <a:latin typeface="Inter Italics"/>
                <a:ea typeface="Inter Italics"/>
                <a:cs typeface="Inter Italics"/>
                <a:sym typeface="Inter Italics"/>
              </a:rPr>
              <a:t>Des poumons pour la vie </a:t>
            </a:r>
            <a:r>
              <a:rPr lang="en-US" sz="999">
                <a:solidFill>
                  <a:srgbClr val="000000"/>
                </a:solidFill>
                <a:latin typeface="Inter"/>
                <a:ea typeface="Inter"/>
                <a:cs typeface="Inter"/>
                <a:sym typeface="Inter"/>
              </a:rPr>
              <a:t>est une une marque déposée de l’Association pulmonaire du Canada. Reproduction à des fins non commerciales et éducatives uniquement.</a:t>
            </a:r>
          </a:p>
        </p:txBody>
      </p:sp>
      <p:grpSp>
        <p:nvGrpSpPr>
          <p:cNvPr name="Group 17" id="17"/>
          <p:cNvGrpSpPr/>
          <p:nvPr/>
        </p:nvGrpSpPr>
        <p:grpSpPr>
          <a:xfrm rot="0">
            <a:off x="13938747" y="8610172"/>
            <a:ext cx="3456842" cy="1029585"/>
            <a:chOff x="0" y="0"/>
            <a:chExt cx="4609122" cy="1372780"/>
          </a:xfrm>
        </p:grpSpPr>
        <p:sp>
          <p:nvSpPr>
            <p:cNvPr name="AutoShape 18" id="18"/>
            <p:cNvSpPr/>
            <p:nvPr/>
          </p:nvSpPr>
          <p:spPr>
            <a:xfrm>
              <a:off x="201238" y="485183"/>
              <a:ext cx="4206647" cy="0"/>
            </a:xfrm>
            <a:prstGeom prst="line">
              <a:avLst/>
            </a:prstGeom>
            <a:ln cap="flat" w="12700">
              <a:solidFill>
                <a:srgbClr val="000000"/>
              </a:solidFill>
              <a:prstDash val="solid"/>
              <a:headEnd type="none" len="sm" w="sm"/>
              <a:tailEnd type="none" len="sm" w="sm"/>
            </a:ln>
          </p:spPr>
        </p:sp>
        <p:sp>
          <p:nvSpPr>
            <p:cNvPr name="Freeform 19" id="19"/>
            <p:cNvSpPr/>
            <p:nvPr/>
          </p:nvSpPr>
          <p:spPr>
            <a:xfrm flipH="false" flipV="false" rot="0">
              <a:off x="201238" y="618533"/>
              <a:ext cx="4237343" cy="754247"/>
            </a:xfrm>
            <a:custGeom>
              <a:avLst/>
              <a:gdLst/>
              <a:ahLst/>
              <a:cxnLst/>
              <a:rect r="r" b="b" t="t" l="l"/>
              <a:pathLst>
                <a:path h="754247" w="4237343">
                  <a:moveTo>
                    <a:pt x="0" y="0"/>
                  </a:moveTo>
                  <a:lnTo>
                    <a:pt x="4237343" y="0"/>
                  </a:lnTo>
                  <a:lnTo>
                    <a:pt x="4237343" y="754247"/>
                  </a:lnTo>
                  <a:lnTo>
                    <a:pt x="0" y="754247"/>
                  </a:lnTo>
                  <a:lnTo>
                    <a:pt x="0" y="0"/>
                  </a:lnTo>
                  <a:close/>
                </a:path>
              </a:pathLst>
            </a:custGeom>
            <a:blipFill>
              <a:blip r:embed="rId4"/>
              <a:stretch>
                <a:fillRect l="0" t="0" r="0" b="0"/>
              </a:stretch>
            </a:blipFill>
          </p:spPr>
        </p:sp>
        <p:sp>
          <p:nvSpPr>
            <p:cNvPr name="TextBox 20" id="20"/>
            <p:cNvSpPr txBox="true"/>
            <p:nvPr/>
          </p:nvSpPr>
          <p:spPr>
            <a:xfrm rot="0">
              <a:off x="0" y="-38100"/>
              <a:ext cx="4609122" cy="396240"/>
            </a:xfrm>
            <a:prstGeom prst="rect">
              <a:avLst/>
            </a:prstGeom>
          </p:spPr>
          <p:txBody>
            <a:bodyPr anchor="t" rtlCol="false" tIns="0" lIns="0" bIns="0" rIns="0">
              <a:spAutoFit/>
            </a:bodyPr>
            <a:lstStyle/>
            <a:p>
              <a:pPr algn="ctr">
                <a:lnSpc>
                  <a:spcPts val="2520"/>
                </a:lnSpc>
                <a:spcBef>
                  <a:spcPct val="0"/>
                </a:spcBef>
              </a:pPr>
              <a:r>
                <a:rPr lang="en-US" sz="1800">
                  <a:solidFill>
                    <a:srgbClr val="000000"/>
                  </a:solidFill>
                  <a:latin typeface="Inter"/>
                  <a:ea typeface="Inter"/>
                  <a:cs typeface="Inter"/>
                  <a:sym typeface="Inter"/>
                </a:rPr>
                <a:t>DES POUMONS POUR LA VIE</a:t>
              </a:r>
            </a:p>
          </p:txBody>
        </p:sp>
      </p:gr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215790" y="4776219"/>
            <a:ext cx="1785397" cy="1709517"/>
          </a:xfrm>
          <a:custGeom>
            <a:avLst/>
            <a:gdLst/>
            <a:ahLst/>
            <a:cxnLst/>
            <a:rect r="r" b="b" t="t" l="l"/>
            <a:pathLst>
              <a:path h="1709517" w="1785397">
                <a:moveTo>
                  <a:pt x="0" y="0"/>
                </a:moveTo>
                <a:lnTo>
                  <a:pt x="1785397" y="0"/>
                </a:lnTo>
                <a:lnTo>
                  <a:pt x="1785397" y="1709517"/>
                </a:lnTo>
                <a:lnTo>
                  <a:pt x="0" y="170951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1298292">
            <a:off x="14503210" y="3754504"/>
            <a:ext cx="776920" cy="2078716"/>
          </a:xfrm>
          <a:custGeom>
            <a:avLst/>
            <a:gdLst/>
            <a:ahLst/>
            <a:cxnLst/>
            <a:rect r="r" b="b" t="t" l="l"/>
            <a:pathLst>
              <a:path h="2078716" w="776920">
                <a:moveTo>
                  <a:pt x="0" y="0"/>
                </a:moveTo>
                <a:lnTo>
                  <a:pt x="776920" y="0"/>
                </a:lnTo>
                <a:lnTo>
                  <a:pt x="776920" y="2078715"/>
                </a:lnTo>
                <a:lnTo>
                  <a:pt x="0" y="207871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1118705">
            <a:off x="14524563" y="2450727"/>
            <a:ext cx="3051217" cy="1842172"/>
          </a:xfrm>
          <a:custGeom>
            <a:avLst/>
            <a:gdLst/>
            <a:ahLst/>
            <a:cxnLst/>
            <a:rect r="r" b="b" t="t" l="l"/>
            <a:pathLst>
              <a:path h="1842172" w="3051217">
                <a:moveTo>
                  <a:pt x="0" y="0"/>
                </a:moveTo>
                <a:lnTo>
                  <a:pt x="3051217" y="0"/>
                </a:lnTo>
                <a:lnTo>
                  <a:pt x="3051217" y="1842172"/>
                </a:lnTo>
                <a:lnTo>
                  <a:pt x="0" y="1842172"/>
                </a:lnTo>
                <a:lnTo>
                  <a:pt x="0" y="0"/>
                </a:lnTo>
                <a:close/>
              </a:path>
            </a:pathLst>
          </a:custGeom>
          <a:blipFill>
            <a:blip r:embed="rId6"/>
            <a:stretch>
              <a:fillRect l="0" t="0" r="0" b="0"/>
            </a:stretch>
          </a:blipFill>
        </p:spPr>
      </p:sp>
      <p:sp>
        <p:nvSpPr>
          <p:cNvPr name="Freeform 5" id="5"/>
          <p:cNvSpPr/>
          <p:nvPr/>
        </p:nvSpPr>
        <p:spPr>
          <a:xfrm flipH="false" flipV="false" rot="0">
            <a:off x="1267802" y="2523345"/>
            <a:ext cx="1681375" cy="1681375"/>
          </a:xfrm>
          <a:custGeom>
            <a:avLst/>
            <a:gdLst/>
            <a:ahLst/>
            <a:cxnLst/>
            <a:rect r="r" b="b" t="t" l="l"/>
            <a:pathLst>
              <a:path h="1681375" w="1681375">
                <a:moveTo>
                  <a:pt x="0" y="0"/>
                </a:moveTo>
                <a:lnTo>
                  <a:pt x="1681374" y="0"/>
                </a:lnTo>
                <a:lnTo>
                  <a:pt x="1681374" y="1681374"/>
                </a:lnTo>
                <a:lnTo>
                  <a:pt x="0" y="1681374"/>
                </a:lnTo>
                <a:lnTo>
                  <a:pt x="0" y="0"/>
                </a:lnTo>
                <a:close/>
              </a:path>
            </a:pathLst>
          </a:custGeom>
          <a:blipFill>
            <a:blip r:embed="rId7"/>
            <a:stretch>
              <a:fillRect l="0" t="0" r="0" b="0"/>
            </a:stretch>
          </a:blipFill>
        </p:spPr>
      </p:sp>
      <p:sp>
        <p:nvSpPr>
          <p:cNvPr name="Freeform 6" id="6"/>
          <p:cNvSpPr/>
          <p:nvPr/>
        </p:nvSpPr>
        <p:spPr>
          <a:xfrm flipH="false" flipV="false" rot="0">
            <a:off x="1028700" y="7053498"/>
            <a:ext cx="2376094" cy="2239469"/>
          </a:xfrm>
          <a:custGeom>
            <a:avLst/>
            <a:gdLst/>
            <a:ahLst/>
            <a:cxnLst/>
            <a:rect r="r" b="b" t="t" l="l"/>
            <a:pathLst>
              <a:path h="2239469" w="2376094">
                <a:moveTo>
                  <a:pt x="0" y="0"/>
                </a:moveTo>
                <a:lnTo>
                  <a:pt x="2376094" y="0"/>
                </a:lnTo>
                <a:lnTo>
                  <a:pt x="2376094" y="2239468"/>
                </a:lnTo>
                <a:lnTo>
                  <a:pt x="0" y="2239468"/>
                </a:lnTo>
                <a:lnTo>
                  <a:pt x="0" y="0"/>
                </a:lnTo>
                <a:close/>
              </a:path>
            </a:pathLst>
          </a:custGeom>
          <a:blipFill>
            <a:blip r:embed="rId8"/>
            <a:stretch>
              <a:fillRect l="0" t="0" r="0" b="0"/>
            </a:stretch>
          </a:blipFill>
        </p:spPr>
      </p:sp>
      <p:sp>
        <p:nvSpPr>
          <p:cNvPr name="Freeform 7" id="7"/>
          <p:cNvSpPr/>
          <p:nvPr/>
        </p:nvSpPr>
        <p:spPr>
          <a:xfrm flipH="false" flipV="false" rot="737410">
            <a:off x="14235115" y="5979990"/>
            <a:ext cx="2966516" cy="2147016"/>
          </a:xfrm>
          <a:custGeom>
            <a:avLst/>
            <a:gdLst/>
            <a:ahLst/>
            <a:cxnLst/>
            <a:rect r="r" b="b" t="t" l="l"/>
            <a:pathLst>
              <a:path h="2147016" w="2966516">
                <a:moveTo>
                  <a:pt x="0" y="0"/>
                </a:moveTo>
                <a:lnTo>
                  <a:pt x="2966516" y="0"/>
                </a:lnTo>
                <a:lnTo>
                  <a:pt x="2966516" y="2147016"/>
                </a:lnTo>
                <a:lnTo>
                  <a:pt x="0" y="2147016"/>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8" id="8"/>
          <p:cNvSpPr txBox="true"/>
          <p:nvPr/>
        </p:nvSpPr>
        <p:spPr>
          <a:xfrm rot="0">
            <a:off x="1028700" y="1004266"/>
            <a:ext cx="16837019" cy="807032"/>
          </a:xfrm>
          <a:prstGeom prst="rect">
            <a:avLst/>
          </a:prstGeom>
        </p:spPr>
        <p:txBody>
          <a:bodyPr anchor="t" rtlCol="false" tIns="0" lIns="0" bIns="0" rIns="0">
            <a:spAutoFit/>
          </a:bodyPr>
          <a:lstStyle/>
          <a:p>
            <a:pPr algn="l">
              <a:lnSpc>
                <a:spcPts val="6216"/>
              </a:lnSpc>
            </a:pPr>
            <a:r>
              <a:rPr lang="en-US" sz="5600" b="true">
                <a:solidFill>
                  <a:srgbClr val="000000"/>
                </a:solidFill>
                <a:latin typeface="Inter Bold"/>
                <a:ea typeface="Inter Bold"/>
                <a:cs typeface="Inter Bold"/>
                <a:sym typeface="Inter Bold"/>
              </a:rPr>
              <a:t>Comment prendre soin de vos poumons?</a:t>
            </a:r>
          </a:p>
        </p:txBody>
      </p:sp>
      <p:sp>
        <p:nvSpPr>
          <p:cNvPr name="TextBox 9" id="9"/>
          <p:cNvSpPr txBox="true"/>
          <p:nvPr/>
        </p:nvSpPr>
        <p:spPr>
          <a:xfrm rot="0">
            <a:off x="3827084" y="6672782"/>
            <a:ext cx="9868041" cy="877719"/>
          </a:xfrm>
          <a:prstGeom prst="rect">
            <a:avLst/>
          </a:prstGeom>
        </p:spPr>
        <p:txBody>
          <a:bodyPr anchor="t" rtlCol="false" tIns="0" lIns="0" bIns="0" rIns="0">
            <a:spAutoFit/>
          </a:bodyPr>
          <a:lstStyle/>
          <a:p>
            <a:pPr algn="l">
              <a:lnSpc>
                <a:spcPts val="3499"/>
              </a:lnSpc>
              <a:spcBef>
                <a:spcPct val="0"/>
              </a:spcBef>
            </a:pPr>
            <a:r>
              <a:rPr lang="en-US" b="true" sz="2799">
                <a:solidFill>
                  <a:srgbClr val="000000"/>
                </a:solidFill>
                <a:latin typeface="Inter Medium"/>
                <a:ea typeface="Inter Medium"/>
                <a:cs typeface="Inter Medium"/>
                <a:sym typeface="Inter Medium"/>
              </a:rPr>
              <a:t>Assur</a:t>
            </a:r>
            <a:r>
              <a:rPr lang="en-US" b="true" sz="2799">
                <a:solidFill>
                  <a:srgbClr val="000000"/>
                </a:solidFill>
                <a:latin typeface="Inter Medium"/>
                <a:ea typeface="Inter Medium"/>
                <a:cs typeface="Inter Medium"/>
                <a:sym typeface="Inter Medium"/>
              </a:rPr>
              <a:t>ez-vous defaire suffisamment d’exercices et mangez la nourriture nutritive.</a:t>
            </a:r>
          </a:p>
        </p:txBody>
      </p:sp>
      <p:sp>
        <p:nvSpPr>
          <p:cNvPr name="TextBox 10" id="10"/>
          <p:cNvSpPr txBox="true"/>
          <p:nvPr/>
        </p:nvSpPr>
        <p:spPr>
          <a:xfrm rot="0">
            <a:off x="3827084" y="3344982"/>
            <a:ext cx="10144004" cy="1753870"/>
          </a:xfrm>
          <a:prstGeom prst="rect">
            <a:avLst/>
          </a:prstGeom>
        </p:spPr>
        <p:txBody>
          <a:bodyPr anchor="t" rtlCol="false" tIns="0" lIns="0" bIns="0" rIns="0">
            <a:spAutoFit/>
          </a:bodyPr>
          <a:lstStyle/>
          <a:p>
            <a:pPr algn="l">
              <a:lnSpc>
                <a:spcPts val="3499"/>
              </a:lnSpc>
              <a:spcBef>
                <a:spcPct val="0"/>
              </a:spcBef>
            </a:pPr>
            <a:r>
              <a:rPr lang="en-US" b="true" sz="2799">
                <a:solidFill>
                  <a:srgbClr val="000000"/>
                </a:solidFill>
                <a:latin typeface="Inter Medium"/>
                <a:ea typeface="Inter Medium"/>
                <a:cs typeface="Inter Medium"/>
                <a:sym typeface="Inter Medium"/>
              </a:rPr>
              <a:t>Évi</a:t>
            </a:r>
            <a:r>
              <a:rPr lang="en-US" b="true" sz="2799">
                <a:solidFill>
                  <a:srgbClr val="000000"/>
                </a:solidFill>
                <a:latin typeface="Inter Medium"/>
                <a:ea typeface="Inter Medium"/>
                <a:cs typeface="Inter Medium"/>
                <a:sym typeface="Inter Medium"/>
              </a:rPr>
              <a:t>te les produits chimiques qui peuvent irriter tes poumons. Assure-toi d’ouvrir des portes et des fenêtres lorsque tu utilises des produits nettoyants,en particulier ceux qui contiennent des produits chimiques irritants.</a:t>
            </a:r>
          </a:p>
        </p:txBody>
      </p:sp>
      <p:sp>
        <p:nvSpPr>
          <p:cNvPr name="TextBox 11" id="11"/>
          <p:cNvSpPr txBox="true"/>
          <p:nvPr/>
        </p:nvSpPr>
        <p:spPr>
          <a:xfrm rot="0">
            <a:off x="3827084" y="7902926"/>
            <a:ext cx="10144004" cy="1315720"/>
          </a:xfrm>
          <a:prstGeom prst="rect">
            <a:avLst/>
          </a:prstGeom>
        </p:spPr>
        <p:txBody>
          <a:bodyPr anchor="t" rtlCol="false" tIns="0" lIns="0" bIns="0" rIns="0">
            <a:spAutoFit/>
          </a:bodyPr>
          <a:lstStyle/>
          <a:p>
            <a:pPr algn="l">
              <a:lnSpc>
                <a:spcPts val="3499"/>
              </a:lnSpc>
              <a:spcBef>
                <a:spcPct val="0"/>
              </a:spcBef>
            </a:pPr>
            <a:r>
              <a:rPr lang="en-US" b="true" sz="2799">
                <a:solidFill>
                  <a:srgbClr val="000000"/>
                </a:solidFill>
                <a:latin typeface="Inter Medium"/>
                <a:ea typeface="Inter Medium"/>
                <a:cs typeface="Inter Medium"/>
                <a:sym typeface="Inter Medium"/>
              </a:rPr>
              <a:t>Restez à l'écart des feux, y compris des feux de camp. </a:t>
            </a:r>
            <a:r>
              <a:rPr lang="en-US" b="true" sz="2799">
                <a:solidFill>
                  <a:srgbClr val="000000"/>
                </a:solidFill>
                <a:latin typeface="Inter Medium"/>
                <a:ea typeface="Inter Medium"/>
                <a:cs typeface="Inter Medium"/>
                <a:sym typeface="Inter Medium"/>
              </a:rPr>
              <a:t>S’il y a de la fumée dans l’air à cause de feux de forêt àproximité, ne passe pas trop de temps dehors.</a:t>
            </a:r>
          </a:p>
        </p:txBody>
      </p:sp>
      <p:sp>
        <p:nvSpPr>
          <p:cNvPr name="TextBox 12" id="12"/>
          <p:cNvSpPr txBox="true"/>
          <p:nvPr/>
        </p:nvSpPr>
        <p:spPr>
          <a:xfrm rot="0">
            <a:off x="3827084" y="5424051"/>
            <a:ext cx="10630597" cy="877719"/>
          </a:xfrm>
          <a:prstGeom prst="rect">
            <a:avLst/>
          </a:prstGeom>
        </p:spPr>
        <p:txBody>
          <a:bodyPr anchor="t" rtlCol="false" tIns="0" lIns="0" bIns="0" rIns="0">
            <a:spAutoFit/>
          </a:bodyPr>
          <a:lstStyle/>
          <a:p>
            <a:pPr algn="l">
              <a:lnSpc>
                <a:spcPts val="3499"/>
              </a:lnSpc>
              <a:spcBef>
                <a:spcPct val="0"/>
              </a:spcBef>
            </a:pPr>
            <a:r>
              <a:rPr lang="en-US" b="true" sz="2799">
                <a:solidFill>
                  <a:srgbClr val="000000"/>
                </a:solidFill>
                <a:latin typeface="Inter Medium"/>
                <a:ea typeface="Inter Medium"/>
                <a:cs typeface="Inter Medium"/>
                <a:sym typeface="Inter Medium"/>
              </a:rPr>
              <a:t>Limite ton utilisation d’aérosols (cannettes aérosols) comme les fixatifs pour cheveux ou les désodorisants.</a:t>
            </a:r>
          </a:p>
        </p:txBody>
      </p:sp>
      <p:sp>
        <p:nvSpPr>
          <p:cNvPr name="TextBox 13" id="13"/>
          <p:cNvSpPr txBox="true"/>
          <p:nvPr/>
        </p:nvSpPr>
        <p:spPr>
          <a:xfrm rot="0">
            <a:off x="3746154" y="2040618"/>
            <a:ext cx="12538720" cy="974979"/>
          </a:xfrm>
          <a:prstGeom prst="rect">
            <a:avLst/>
          </a:prstGeom>
        </p:spPr>
        <p:txBody>
          <a:bodyPr anchor="t" rtlCol="false" tIns="0" lIns="0" bIns="0" rIns="0">
            <a:spAutoFit/>
          </a:bodyPr>
          <a:lstStyle/>
          <a:p>
            <a:pPr algn="l">
              <a:lnSpc>
                <a:spcPts val="3107"/>
              </a:lnSpc>
              <a:spcBef>
                <a:spcPct val="0"/>
              </a:spcBef>
            </a:pPr>
            <a:r>
              <a:rPr lang="en-US" b="true" sz="2799">
                <a:solidFill>
                  <a:srgbClr val="000000"/>
                </a:solidFill>
                <a:latin typeface="Inter Medium"/>
                <a:ea typeface="Inter Medium"/>
                <a:cs typeface="Inter Medium"/>
                <a:sym typeface="Inter Medium"/>
              </a:rPr>
              <a:t>Ne pas </a:t>
            </a:r>
            <a:r>
              <a:rPr lang="en-US" b="true" sz="2799">
                <a:solidFill>
                  <a:srgbClr val="000000"/>
                </a:solidFill>
                <a:latin typeface="Inter Medium"/>
                <a:ea typeface="Inter Medium"/>
                <a:cs typeface="Inter Medium"/>
                <a:sym typeface="Inter Medium"/>
              </a:rPr>
              <a:t>vapoter ou fumer.</a:t>
            </a:r>
          </a:p>
          <a:p>
            <a:pPr algn="l">
              <a:lnSpc>
                <a:spcPts val="666"/>
              </a:lnSpc>
              <a:spcBef>
                <a:spcPct val="0"/>
              </a:spcBef>
            </a:pPr>
          </a:p>
          <a:p>
            <a:pPr algn="l">
              <a:lnSpc>
                <a:spcPts val="666"/>
              </a:lnSpc>
              <a:spcBef>
                <a:spcPct val="0"/>
              </a:spcBef>
            </a:pPr>
          </a:p>
          <a:p>
            <a:pPr algn="l">
              <a:lnSpc>
                <a:spcPts val="3107"/>
              </a:lnSpc>
              <a:spcBef>
                <a:spcPct val="0"/>
              </a:spcBef>
            </a:pPr>
            <a:r>
              <a:rPr lang="en-US" b="true" sz="2799">
                <a:solidFill>
                  <a:srgbClr val="000000"/>
                </a:solidFill>
                <a:latin typeface="Inter Medium"/>
                <a:ea typeface="Inter Medium"/>
                <a:cs typeface="Inter Medium"/>
                <a:sym typeface="Inter Medium"/>
              </a:rPr>
              <a:t>Rester éloigné de la fumée secondaire et des émissions de vapotage.</a:t>
            </a:r>
          </a:p>
        </p:txBody>
      </p:sp>
      <p:grpSp>
        <p:nvGrpSpPr>
          <p:cNvPr name="Group 14" id="14"/>
          <p:cNvGrpSpPr/>
          <p:nvPr/>
        </p:nvGrpSpPr>
        <p:grpSpPr>
          <a:xfrm rot="0">
            <a:off x="-56864" y="10069999"/>
            <a:ext cx="18466079" cy="1038225"/>
            <a:chOff x="0" y="0"/>
            <a:chExt cx="4863494" cy="273442"/>
          </a:xfrm>
        </p:grpSpPr>
        <p:sp>
          <p:nvSpPr>
            <p:cNvPr name="Freeform 15" id="15"/>
            <p:cNvSpPr/>
            <p:nvPr/>
          </p:nvSpPr>
          <p:spPr>
            <a:xfrm flipH="false" flipV="false" rot="0">
              <a:off x="0" y="0"/>
              <a:ext cx="4863494" cy="273442"/>
            </a:xfrm>
            <a:custGeom>
              <a:avLst/>
              <a:gdLst/>
              <a:ahLst/>
              <a:cxnLst/>
              <a:rect r="r" b="b" t="t" l="l"/>
              <a:pathLst>
                <a:path h="273442" w="4863494">
                  <a:moveTo>
                    <a:pt x="0" y="0"/>
                  </a:moveTo>
                  <a:lnTo>
                    <a:pt x="4863494" y="0"/>
                  </a:lnTo>
                  <a:lnTo>
                    <a:pt x="4863494" y="273442"/>
                  </a:lnTo>
                  <a:lnTo>
                    <a:pt x="0" y="273442"/>
                  </a:lnTo>
                  <a:close/>
                </a:path>
              </a:pathLst>
            </a:custGeom>
            <a:solidFill>
              <a:srgbClr val="E21216"/>
            </a:solidFill>
          </p:spPr>
        </p:sp>
        <p:sp>
          <p:nvSpPr>
            <p:cNvPr name="TextBox 16" id="16"/>
            <p:cNvSpPr txBox="true"/>
            <p:nvPr/>
          </p:nvSpPr>
          <p:spPr>
            <a:xfrm>
              <a:off x="0" y="-19050"/>
              <a:ext cx="4863494" cy="292492"/>
            </a:xfrm>
            <a:prstGeom prst="rect">
              <a:avLst/>
            </a:prstGeom>
          </p:spPr>
          <p:txBody>
            <a:bodyPr anchor="ctr" rtlCol="false" tIns="50800" lIns="50800" bIns="50800" rIns="50800"/>
            <a:lstStyle/>
            <a:p>
              <a:pPr algn="ctr">
                <a:lnSpc>
                  <a:spcPts val="3000"/>
                </a:lnSpc>
              </a:pPr>
            </a:p>
          </p:txBody>
        </p:sp>
      </p:grpSp>
      <p:grpSp>
        <p:nvGrpSpPr>
          <p:cNvPr name="Group 17" id="17"/>
          <p:cNvGrpSpPr/>
          <p:nvPr/>
        </p:nvGrpSpPr>
        <p:grpSpPr>
          <a:xfrm rot="0">
            <a:off x="14147327" y="8729274"/>
            <a:ext cx="3456842" cy="1029585"/>
            <a:chOff x="0" y="0"/>
            <a:chExt cx="4609122" cy="1372780"/>
          </a:xfrm>
        </p:grpSpPr>
        <p:sp>
          <p:nvSpPr>
            <p:cNvPr name="AutoShape 18" id="18"/>
            <p:cNvSpPr/>
            <p:nvPr/>
          </p:nvSpPr>
          <p:spPr>
            <a:xfrm>
              <a:off x="201238" y="485183"/>
              <a:ext cx="4206647" cy="0"/>
            </a:xfrm>
            <a:prstGeom prst="line">
              <a:avLst/>
            </a:prstGeom>
            <a:ln cap="flat" w="12700">
              <a:solidFill>
                <a:srgbClr val="000000"/>
              </a:solidFill>
              <a:prstDash val="solid"/>
              <a:headEnd type="none" len="sm" w="sm"/>
              <a:tailEnd type="none" len="sm" w="sm"/>
            </a:ln>
          </p:spPr>
        </p:sp>
        <p:sp>
          <p:nvSpPr>
            <p:cNvPr name="Freeform 19" id="19"/>
            <p:cNvSpPr/>
            <p:nvPr/>
          </p:nvSpPr>
          <p:spPr>
            <a:xfrm flipH="false" flipV="false" rot="0">
              <a:off x="201238" y="618533"/>
              <a:ext cx="4237343" cy="754247"/>
            </a:xfrm>
            <a:custGeom>
              <a:avLst/>
              <a:gdLst/>
              <a:ahLst/>
              <a:cxnLst/>
              <a:rect r="r" b="b" t="t" l="l"/>
              <a:pathLst>
                <a:path h="754247" w="4237343">
                  <a:moveTo>
                    <a:pt x="0" y="0"/>
                  </a:moveTo>
                  <a:lnTo>
                    <a:pt x="4237343" y="0"/>
                  </a:lnTo>
                  <a:lnTo>
                    <a:pt x="4237343" y="754247"/>
                  </a:lnTo>
                  <a:lnTo>
                    <a:pt x="0" y="754247"/>
                  </a:lnTo>
                  <a:lnTo>
                    <a:pt x="0" y="0"/>
                  </a:lnTo>
                  <a:close/>
                </a:path>
              </a:pathLst>
            </a:custGeom>
            <a:blipFill>
              <a:blip r:embed="rId11"/>
              <a:stretch>
                <a:fillRect l="0" t="0" r="0" b="0"/>
              </a:stretch>
            </a:blipFill>
          </p:spPr>
        </p:sp>
        <p:sp>
          <p:nvSpPr>
            <p:cNvPr name="TextBox 20" id="20"/>
            <p:cNvSpPr txBox="true"/>
            <p:nvPr/>
          </p:nvSpPr>
          <p:spPr>
            <a:xfrm rot="0">
              <a:off x="0" y="-38100"/>
              <a:ext cx="4609122" cy="396240"/>
            </a:xfrm>
            <a:prstGeom prst="rect">
              <a:avLst/>
            </a:prstGeom>
          </p:spPr>
          <p:txBody>
            <a:bodyPr anchor="t" rtlCol="false" tIns="0" lIns="0" bIns="0" rIns="0">
              <a:spAutoFit/>
            </a:bodyPr>
            <a:lstStyle/>
            <a:p>
              <a:pPr algn="ctr">
                <a:lnSpc>
                  <a:spcPts val="2520"/>
                </a:lnSpc>
                <a:spcBef>
                  <a:spcPct val="0"/>
                </a:spcBef>
              </a:pPr>
              <a:r>
                <a:rPr lang="en-US" sz="1800">
                  <a:solidFill>
                    <a:srgbClr val="000000"/>
                  </a:solidFill>
                  <a:latin typeface="Inter"/>
                  <a:ea typeface="Inter"/>
                  <a:cs typeface="Inter"/>
                  <a:sym typeface="Inter"/>
                </a:rPr>
                <a:t>DES POUMONS POUR LA VIE</a:t>
              </a:r>
            </a:p>
          </p:txBody>
        </p:sp>
      </p:grpSp>
      <p:grpSp>
        <p:nvGrpSpPr>
          <p:cNvPr name="Group 21" id="21"/>
          <p:cNvGrpSpPr/>
          <p:nvPr/>
        </p:nvGrpSpPr>
        <p:grpSpPr>
          <a:xfrm rot="0">
            <a:off x="-56864" y="10069999"/>
            <a:ext cx="18466079" cy="1038225"/>
            <a:chOff x="0" y="0"/>
            <a:chExt cx="4863494" cy="273442"/>
          </a:xfrm>
        </p:grpSpPr>
        <p:sp>
          <p:nvSpPr>
            <p:cNvPr name="Freeform 22" id="22"/>
            <p:cNvSpPr/>
            <p:nvPr/>
          </p:nvSpPr>
          <p:spPr>
            <a:xfrm flipH="false" flipV="false" rot="0">
              <a:off x="0" y="0"/>
              <a:ext cx="4863494" cy="273442"/>
            </a:xfrm>
            <a:custGeom>
              <a:avLst/>
              <a:gdLst/>
              <a:ahLst/>
              <a:cxnLst/>
              <a:rect r="r" b="b" t="t" l="l"/>
              <a:pathLst>
                <a:path h="273442" w="4863494">
                  <a:moveTo>
                    <a:pt x="0" y="0"/>
                  </a:moveTo>
                  <a:lnTo>
                    <a:pt x="4863494" y="0"/>
                  </a:lnTo>
                  <a:lnTo>
                    <a:pt x="4863494" y="273442"/>
                  </a:lnTo>
                  <a:lnTo>
                    <a:pt x="0" y="273442"/>
                  </a:lnTo>
                  <a:close/>
                </a:path>
              </a:pathLst>
            </a:custGeom>
            <a:solidFill>
              <a:srgbClr val="E21216"/>
            </a:solidFill>
          </p:spPr>
        </p:sp>
        <p:sp>
          <p:nvSpPr>
            <p:cNvPr name="TextBox 23" id="23"/>
            <p:cNvSpPr txBox="true"/>
            <p:nvPr/>
          </p:nvSpPr>
          <p:spPr>
            <a:xfrm>
              <a:off x="0" y="-19050"/>
              <a:ext cx="4863494" cy="292492"/>
            </a:xfrm>
            <a:prstGeom prst="rect">
              <a:avLst/>
            </a:prstGeom>
          </p:spPr>
          <p:txBody>
            <a:bodyPr anchor="ctr" rtlCol="false" tIns="50800" lIns="50800" bIns="50800" rIns="50800"/>
            <a:lstStyle/>
            <a:p>
              <a:pPr algn="ctr">
                <a:lnSpc>
                  <a:spcPts val="3000"/>
                </a:lnSpc>
              </a:pPr>
            </a:p>
          </p:txBody>
        </p:sp>
      </p:grpSp>
      <p:sp>
        <p:nvSpPr>
          <p:cNvPr name="TextBox 24" id="24"/>
          <p:cNvSpPr txBox="true"/>
          <p:nvPr/>
        </p:nvSpPr>
        <p:spPr>
          <a:xfrm rot="0">
            <a:off x="1028700" y="9572232"/>
            <a:ext cx="12305166" cy="165100"/>
          </a:xfrm>
          <a:prstGeom prst="rect">
            <a:avLst/>
          </a:prstGeom>
        </p:spPr>
        <p:txBody>
          <a:bodyPr anchor="t" rtlCol="false" tIns="0" lIns="0" bIns="0" rIns="0">
            <a:spAutoFit/>
          </a:bodyPr>
          <a:lstStyle/>
          <a:p>
            <a:pPr algn="l">
              <a:lnSpc>
                <a:spcPts val="1399"/>
              </a:lnSpc>
              <a:spcBef>
                <a:spcPct val="0"/>
              </a:spcBef>
            </a:pPr>
            <a:r>
              <a:rPr lang="en-US" sz="999" i="true">
                <a:solidFill>
                  <a:srgbClr val="000000"/>
                </a:solidFill>
                <a:latin typeface="Inter Italics"/>
                <a:ea typeface="Inter Italics"/>
                <a:cs typeface="Inter Italics"/>
                <a:sym typeface="Inter Italics"/>
              </a:rPr>
              <a:t>Des poumons pour la vie </a:t>
            </a:r>
            <a:r>
              <a:rPr lang="en-US" sz="999">
                <a:solidFill>
                  <a:srgbClr val="000000"/>
                </a:solidFill>
                <a:latin typeface="Inter"/>
                <a:ea typeface="Inter"/>
                <a:cs typeface="Inter"/>
                <a:sym typeface="Inter"/>
              </a:rPr>
              <a:t>est une une marque déposée de l’Association pulmonaire du Canada. Reproduction à des fins non commerciales et éducatives uniquement.</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6977711" y="678282"/>
            <a:ext cx="4080065" cy="3202851"/>
          </a:xfrm>
          <a:custGeom>
            <a:avLst/>
            <a:gdLst/>
            <a:ahLst/>
            <a:cxnLst/>
            <a:rect r="r" b="b" t="t" l="l"/>
            <a:pathLst>
              <a:path h="3202851" w="4080065">
                <a:moveTo>
                  <a:pt x="0" y="0"/>
                </a:moveTo>
                <a:lnTo>
                  <a:pt x="4080065" y="0"/>
                </a:lnTo>
                <a:lnTo>
                  <a:pt x="4080065" y="3202850"/>
                </a:lnTo>
                <a:lnTo>
                  <a:pt x="0" y="3202850"/>
                </a:lnTo>
                <a:lnTo>
                  <a:pt x="0" y="0"/>
                </a:lnTo>
                <a:close/>
              </a:path>
            </a:pathLst>
          </a:custGeom>
          <a:blipFill>
            <a:blip r:embed="rId2"/>
            <a:stretch>
              <a:fillRect l="0" t="0" r="0" b="0"/>
            </a:stretch>
          </a:blipFill>
        </p:spPr>
      </p:sp>
      <p:sp>
        <p:nvSpPr>
          <p:cNvPr name="Freeform 3" id="3"/>
          <p:cNvSpPr/>
          <p:nvPr/>
        </p:nvSpPr>
        <p:spPr>
          <a:xfrm flipH="false" flipV="false" rot="-583715">
            <a:off x="3105004" y="2046023"/>
            <a:ext cx="1305334" cy="1977778"/>
          </a:xfrm>
          <a:custGeom>
            <a:avLst/>
            <a:gdLst/>
            <a:ahLst/>
            <a:cxnLst/>
            <a:rect r="r" b="b" t="t" l="l"/>
            <a:pathLst>
              <a:path h="1977778" w="1305334">
                <a:moveTo>
                  <a:pt x="0" y="0"/>
                </a:moveTo>
                <a:lnTo>
                  <a:pt x="1305333" y="0"/>
                </a:lnTo>
                <a:lnTo>
                  <a:pt x="1305333" y="1977778"/>
                </a:lnTo>
                <a:lnTo>
                  <a:pt x="0" y="197777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14021386" y="1456613"/>
            <a:ext cx="1509493" cy="2340299"/>
          </a:xfrm>
          <a:custGeom>
            <a:avLst/>
            <a:gdLst/>
            <a:ahLst/>
            <a:cxnLst/>
            <a:rect r="r" b="b" t="t" l="l"/>
            <a:pathLst>
              <a:path h="2340299" w="1509493">
                <a:moveTo>
                  <a:pt x="0" y="0"/>
                </a:moveTo>
                <a:lnTo>
                  <a:pt x="1509493" y="0"/>
                </a:lnTo>
                <a:lnTo>
                  <a:pt x="1509493" y="2340299"/>
                </a:lnTo>
                <a:lnTo>
                  <a:pt x="0" y="2340299"/>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5" id="5"/>
          <p:cNvSpPr txBox="true"/>
          <p:nvPr/>
        </p:nvSpPr>
        <p:spPr>
          <a:xfrm rot="0">
            <a:off x="6734494" y="4159483"/>
            <a:ext cx="4948715" cy="4453925"/>
          </a:xfrm>
          <a:prstGeom prst="rect">
            <a:avLst/>
          </a:prstGeom>
        </p:spPr>
        <p:txBody>
          <a:bodyPr anchor="t" rtlCol="false" tIns="0" lIns="0" bIns="0" rIns="0">
            <a:spAutoFit/>
          </a:bodyPr>
          <a:lstStyle/>
          <a:p>
            <a:pPr algn="l">
              <a:lnSpc>
                <a:spcPts val="3920"/>
              </a:lnSpc>
            </a:pPr>
            <a:r>
              <a:rPr lang="en-US" b="true" sz="2800">
                <a:solidFill>
                  <a:srgbClr val="000000"/>
                </a:solidFill>
                <a:latin typeface="Inter Medium"/>
                <a:ea typeface="Inter Medium"/>
                <a:cs typeface="Inter Medium"/>
                <a:sym typeface="Inter Medium"/>
              </a:rPr>
              <a:t>L</a:t>
            </a:r>
            <a:r>
              <a:rPr lang="en-US" b="true" sz="2800">
                <a:solidFill>
                  <a:srgbClr val="000000"/>
                </a:solidFill>
                <a:latin typeface="Inter Medium"/>
                <a:ea typeface="Inter Medium"/>
                <a:cs typeface="Inter Medium"/>
                <a:sym typeface="Inter Medium"/>
              </a:rPr>
              <a:t>a surface totale des poumons est d’environ 70 à 100 m</a:t>
            </a:r>
            <a:r>
              <a:rPr lang="en-US" b="true" sz="2800">
                <a:solidFill>
                  <a:srgbClr val="000000"/>
                </a:solidFill>
                <a:latin typeface="Inter Medium"/>
                <a:ea typeface="Inter Medium"/>
                <a:cs typeface="Inter Medium"/>
                <a:sym typeface="Inter Medium"/>
              </a:rPr>
              <a:t>2</a:t>
            </a:r>
            <a:r>
              <a:rPr lang="en-US" b="true" sz="2800">
                <a:solidFill>
                  <a:srgbClr val="000000"/>
                </a:solidFill>
                <a:latin typeface="Inter Medium"/>
                <a:ea typeface="Inter Medium"/>
                <a:cs typeface="Inter Medium"/>
                <a:sym typeface="Inter Medium"/>
              </a:rPr>
              <a:t>. C’est à peu près la même taille que :</a:t>
            </a:r>
          </a:p>
          <a:p>
            <a:pPr algn="l" marL="604521" indent="-302261" lvl="1">
              <a:lnSpc>
                <a:spcPts val="3920"/>
              </a:lnSpc>
              <a:buFont typeface="Arial"/>
              <a:buChar char="•"/>
            </a:pPr>
            <a:r>
              <a:rPr lang="en-US" b="true" sz="2800">
                <a:solidFill>
                  <a:srgbClr val="000000"/>
                </a:solidFill>
                <a:latin typeface="Inter Medium"/>
                <a:ea typeface="Inter Medium"/>
                <a:cs typeface="Inter Medium"/>
                <a:sym typeface="Inter Medium"/>
              </a:rPr>
              <a:t>l</a:t>
            </a:r>
            <a:r>
              <a:rPr lang="en-US" b="true" sz="2800">
                <a:solidFill>
                  <a:srgbClr val="000000"/>
                </a:solidFill>
                <a:latin typeface="Inter Medium"/>
                <a:ea typeface="Inter Medium"/>
                <a:cs typeface="Inter Medium"/>
                <a:sym typeface="Inter Medium"/>
              </a:rPr>
              <a:t>a moitié d’un terrain de tennis</a:t>
            </a:r>
          </a:p>
          <a:p>
            <a:pPr algn="l" marL="604521" indent="-302261" lvl="1">
              <a:lnSpc>
                <a:spcPts val="3920"/>
              </a:lnSpc>
              <a:buFont typeface="Arial"/>
              <a:buChar char="•"/>
            </a:pPr>
            <a:r>
              <a:rPr lang="en-US" b="true" sz="2800">
                <a:solidFill>
                  <a:srgbClr val="000000"/>
                </a:solidFill>
                <a:latin typeface="Inter Medium"/>
                <a:ea typeface="Inter Medium"/>
                <a:cs typeface="Inter Medium"/>
                <a:sym typeface="Inter Medium"/>
              </a:rPr>
              <a:t>6 à 8 places de stationnement</a:t>
            </a:r>
          </a:p>
          <a:p>
            <a:pPr algn="l" marL="604521" indent="-302261" lvl="1">
              <a:lnSpc>
                <a:spcPts val="3920"/>
              </a:lnSpc>
              <a:buFont typeface="Arial"/>
              <a:buChar char="•"/>
            </a:pPr>
            <a:r>
              <a:rPr lang="en-US" b="true" sz="2800">
                <a:solidFill>
                  <a:srgbClr val="000000"/>
                </a:solidFill>
                <a:latin typeface="Inter Medium"/>
                <a:ea typeface="Inter Medium"/>
                <a:cs typeface="Inter Medium"/>
                <a:sym typeface="Inter Medium"/>
              </a:rPr>
              <a:t>une salle de classe.</a:t>
            </a:r>
          </a:p>
        </p:txBody>
      </p:sp>
      <p:sp>
        <p:nvSpPr>
          <p:cNvPr name="TextBox 6" id="6"/>
          <p:cNvSpPr txBox="true"/>
          <p:nvPr/>
        </p:nvSpPr>
        <p:spPr>
          <a:xfrm rot="0">
            <a:off x="1028700" y="716382"/>
            <a:ext cx="14256262" cy="930476"/>
          </a:xfrm>
          <a:prstGeom prst="rect">
            <a:avLst/>
          </a:prstGeom>
        </p:spPr>
        <p:txBody>
          <a:bodyPr anchor="t" rtlCol="false" tIns="0" lIns="0" bIns="0" rIns="0">
            <a:spAutoFit/>
          </a:bodyPr>
          <a:lstStyle/>
          <a:p>
            <a:pPr algn="l">
              <a:lnSpc>
                <a:spcPts val="7103"/>
              </a:lnSpc>
            </a:pPr>
            <a:r>
              <a:rPr lang="en-US" sz="6399" b="true">
                <a:solidFill>
                  <a:srgbClr val="000000"/>
                </a:solidFill>
                <a:latin typeface="Inter Bold"/>
                <a:ea typeface="Inter Bold"/>
                <a:cs typeface="Inter Bold"/>
                <a:sym typeface="Inter Bold"/>
              </a:rPr>
              <a:t>Saviez-vous?</a:t>
            </a:r>
          </a:p>
        </p:txBody>
      </p:sp>
      <p:sp>
        <p:nvSpPr>
          <p:cNvPr name="TextBox 7" id="7"/>
          <p:cNvSpPr txBox="true"/>
          <p:nvPr/>
        </p:nvSpPr>
        <p:spPr>
          <a:xfrm rot="0">
            <a:off x="1547509" y="4159483"/>
            <a:ext cx="4420324" cy="4453925"/>
          </a:xfrm>
          <a:prstGeom prst="rect">
            <a:avLst/>
          </a:prstGeom>
        </p:spPr>
        <p:txBody>
          <a:bodyPr anchor="t" rtlCol="false" tIns="0" lIns="0" bIns="0" rIns="0">
            <a:spAutoFit/>
          </a:bodyPr>
          <a:lstStyle/>
          <a:p>
            <a:pPr algn="l">
              <a:lnSpc>
                <a:spcPts val="3919"/>
              </a:lnSpc>
              <a:spcBef>
                <a:spcPct val="0"/>
              </a:spcBef>
            </a:pPr>
            <a:r>
              <a:rPr lang="en-US" b="true" sz="2799">
                <a:solidFill>
                  <a:srgbClr val="000000"/>
                </a:solidFill>
                <a:latin typeface="Inter Medium"/>
                <a:ea typeface="Inter Medium"/>
                <a:cs typeface="Inter Medium"/>
                <a:sym typeface="Inter Medium"/>
              </a:rPr>
              <a:t>Les po</a:t>
            </a:r>
            <a:r>
              <a:rPr lang="en-US" b="true" sz="2799">
                <a:solidFill>
                  <a:srgbClr val="000000"/>
                </a:solidFill>
                <a:latin typeface="Inter Medium"/>
                <a:ea typeface="Inter Medium"/>
                <a:cs typeface="Inter Medium"/>
                <a:sym typeface="Inter Medium"/>
              </a:rPr>
              <a:t>umons contiennent approximativement 2 400 kilomètres de voies aériennes. Si l’on étirait bout à bout les voies aériennes des poumons de trois personnes, cela équivaudrait à la longueur du Canada d’est en ouest!</a:t>
            </a:r>
          </a:p>
        </p:txBody>
      </p:sp>
      <p:sp>
        <p:nvSpPr>
          <p:cNvPr name="TextBox 8" id="8"/>
          <p:cNvSpPr txBox="true"/>
          <p:nvPr/>
        </p:nvSpPr>
        <p:spPr>
          <a:xfrm rot="0">
            <a:off x="12660028" y="4159483"/>
            <a:ext cx="4834198" cy="3958550"/>
          </a:xfrm>
          <a:prstGeom prst="rect">
            <a:avLst/>
          </a:prstGeom>
        </p:spPr>
        <p:txBody>
          <a:bodyPr anchor="t" rtlCol="false" tIns="0" lIns="0" bIns="0" rIns="0">
            <a:spAutoFit/>
          </a:bodyPr>
          <a:lstStyle/>
          <a:p>
            <a:pPr algn="l">
              <a:lnSpc>
                <a:spcPts val="3919"/>
              </a:lnSpc>
              <a:spcBef>
                <a:spcPct val="0"/>
              </a:spcBef>
            </a:pPr>
            <a:r>
              <a:rPr lang="en-US" b="true" sz="2799">
                <a:solidFill>
                  <a:srgbClr val="000000"/>
                </a:solidFill>
                <a:latin typeface="Inter Medium"/>
                <a:ea typeface="Inter Medium"/>
                <a:cs typeface="Inter Medium"/>
                <a:sym typeface="Inter Medium"/>
              </a:rPr>
              <a:t>Les poumons d’une personne adulte comptent en moyenne 480 millions d’alvéoles. Dans un minuscule mm</a:t>
            </a:r>
            <a:r>
              <a:rPr lang="en-US" b="true" sz="2799">
                <a:solidFill>
                  <a:srgbClr val="000000"/>
                </a:solidFill>
                <a:latin typeface="Inter Medium"/>
                <a:ea typeface="Inter Medium"/>
                <a:cs typeface="Inter Medium"/>
                <a:sym typeface="Inter Medium"/>
              </a:rPr>
              <a:t>3</a:t>
            </a:r>
            <a:r>
              <a:rPr lang="en-US" b="true" sz="2799">
                <a:solidFill>
                  <a:srgbClr val="000000"/>
                </a:solidFill>
                <a:latin typeface="Inter Medium"/>
                <a:ea typeface="Inter Medium"/>
                <a:cs typeface="Inter Medium"/>
                <a:sym typeface="Inter Medium"/>
              </a:rPr>
              <a:t> (environ la taille d’une gouttelette d’eau), il y a environ 170 alvéoles.</a:t>
            </a:r>
          </a:p>
        </p:txBody>
      </p:sp>
      <p:grpSp>
        <p:nvGrpSpPr>
          <p:cNvPr name="Group 9" id="9"/>
          <p:cNvGrpSpPr/>
          <p:nvPr/>
        </p:nvGrpSpPr>
        <p:grpSpPr>
          <a:xfrm rot="0">
            <a:off x="-56864" y="10069999"/>
            <a:ext cx="18466079" cy="1038225"/>
            <a:chOff x="0" y="0"/>
            <a:chExt cx="4863494" cy="273442"/>
          </a:xfrm>
        </p:grpSpPr>
        <p:sp>
          <p:nvSpPr>
            <p:cNvPr name="Freeform 10" id="10"/>
            <p:cNvSpPr/>
            <p:nvPr/>
          </p:nvSpPr>
          <p:spPr>
            <a:xfrm flipH="false" flipV="false" rot="0">
              <a:off x="0" y="0"/>
              <a:ext cx="4863494" cy="273442"/>
            </a:xfrm>
            <a:custGeom>
              <a:avLst/>
              <a:gdLst/>
              <a:ahLst/>
              <a:cxnLst/>
              <a:rect r="r" b="b" t="t" l="l"/>
              <a:pathLst>
                <a:path h="273442" w="4863494">
                  <a:moveTo>
                    <a:pt x="0" y="0"/>
                  </a:moveTo>
                  <a:lnTo>
                    <a:pt x="4863494" y="0"/>
                  </a:lnTo>
                  <a:lnTo>
                    <a:pt x="4863494" y="273442"/>
                  </a:lnTo>
                  <a:lnTo>
                    <a:pt x="0" y="273442"/>
                  </a:lnTo>
                  <a:close/>
                </a:path>
              </a:pathLst>
            </a:custGeom>
            <a:solidFill>
              <a:srgbClr val="E21216"/>
            </a:solidFill>
          </p:spPr>
        </p:sp>
        <p:sp>
          <p:nvSpPr>
            <p:cNvPr name="TextBox 11" id="11"/>
            <p:cNvSpPr txBox="true"/>
            <p:nvPr/>
          </p:nvSpPr>
          <p:spPr>
            <a:xfrm>
              <a:off x="0" y="-19050"/>
              <a:ext cx="4863494" cy="292492"/>
            </a:xfrm>
            <a:prstGeom prst="rect">
              <a:avLst/>
            </a:prstGeom>
          </p:spPr>
          <p:txBody>
            <a:bodyPr anchor="ctr" rtlCol="false" tIns="50800" lIns="50800" bIns="50800" rIns="50800"/>
            <a:lstStyle/>
            <a:p>
              <a:pPr algn="ctr">
                <a:lnSpc>
                  <a:spcPts val="3000"/>
                </a:lnSpc>
              </a:pPr>
            </a:p>
          </p:txBody>
        </p:sp>
      </p:grpSp>
      <p:grpSp>
        <p:nvGrpSpPr>
          <p:cNvPr name="Group 12" id="12"/>
          <p:cNvGrpSpPr/>
          <p:nvPr/>
        </p:nvGrpSpPr>
        <p:grpSpPr>
          <a:xfrm rot="0">
            <a:off x="13802458" y="8411705"/>
            <a:ext cx="3456842" cy="1029585"/>
            <a:chOff x="0" y="0"/>
            <a:chExt cx="4609122" cy="1372780"/>
          </a:xfrm>
        </p:grpSpPr>
        <p:sp>
          <p:nvSpPr>
            <p:cNvPr name="AutoShape 13" id="13"/>
            <p:cNvSpPr/>
            <p:nvPr/>
          </p:nvSpPr>
          <p:spPr>
            <a:xfrm>
              <a:off x="201238" y="485183"/>
              <a:ext cx="4206647" cy="0"/>
            </a:xfrm>
            <a:prstGeom prst="line">
              <a:avLst/>
            </a:prstGeom>
            <a:ln cap="flat" w="12700">
              <a:solidFill>
                <a:srgbClr val="000000"/>
              </a:solidFill>
              <a:prstDash val="solid"/>
              <a:headEnd type="none" len="sm" w="sm"/>
              <a:tailEnd type="none" len="sm" w="sm"/>
            </a:ln>
          </p:spPr>
        </p:sp>
        <p:sp>
          <p:nvSpPr>
            <p:cNvPr name="Freeform 14" id="14"/>
            <p:cNvSpPr/>
            <p:nvPr/>
          </p:nvSpPr>
          <p:spPr>
            <a:xfrm flipH="false" flipV="false" rot="0">
              <a:off x="201238" y="618533"/>
              <a:ext cx="4237343" cy="754247"/>
            </a:xfrm>
            <a:custGeom>
              <a:avLst/>
              <a:gdLst/>
              <a:ahLst/>
              <a:cxnLst/>
              <a:rect r="r" b="b" t="t" l="l"/>
              <a:pathLst>
                <a:path h="754247" w="4237343">
                  <a:moveTo>
                    <a:pt x="0" y="0"/>
                  </a:moveTo>
                  <a:lnTo>
                    <a:pt x="4237343" y="0"/>
                  </a:lnTo>
                  <a:lnTo>
                    <a:pt x="4237343" y="754247"/>
                  </a:lnTo>
                  <a:lnTo>
                    <a:pt x="0" y="754247"/>
                  </a:lnTo>
                  <a:lnTo>
                    <a:pt x="0" y="0"/>
                  </a:lnTo>
                  <a:close/>
                </a:path>
              </a:pathLst>
            </a:custGeom>
            <a:blipFill>
              <a:blip r:embed="rId7"/>
              <a:stretch>
                <a:fillRect l="0" t="0" r="0" b="0"/>
              </a:stretch>
            </a:blipFill>
          </p:spPr>
        </p:sp>
        <p:sp>
          <p:nvSpPr>
            <p:cNvPr name="TextBox 15" id="15"/>
            <p:cNvSpPr txBox="true"/>
            <p:nvPr/>
          </p:nvSpPr>
          <p:spPr>
            <a:xfrm rot="0">
              <a:off x="0" y="-38100"/>
              <a:ext cx="4609122" cy="396240"/>
            </a:xfrm>
            <a:prstGeom prst="rect">
              <a:avLst/>
            </a:prstGeom>
          </p:spPr>
          <p:txBody>
            <a:bodyPr anchor="t" rtlCol="false" tIns="0" lIns="0" bIns="0" rIns="0">
              <a:spAutoFit/>
            </a:bodyPr>
            <a:lstStyle/>
            <a:p>
              <a:pPr algn="ctr">
                <a:lnSpc>
                  <a:spcPts val="2520"/>
                </a:lnSpc>
                <a:spcBef>
                  <a:spcPct val="0"/>
                </a:spcBef>
              </a:pPr>
              <a:r>
                <a:rPr lang="en-US" sz="1800">
                  <a:solidFill>
                    <a:srgbClr val="000000"/>
                  </a:solidFill>
                  <a:latin typeface="Inter"/>
                  <a:ea typeface="Inter"/>
                  <a:cs typeface="Inter"/>
                  <a:sym typeface="Inter"/>
                </a:rPr>
                <a:t>DES POUMONS POUR LA VIE</a:t>
              </a:r>
            </a:p>
          </p:txBody>
        </p:sp>
      </p:grpSp>
      <p:grpSp>
        <p:nvGrpSpPr>
          <p:cNvPr name="Group 16" id="16"/>
          <p:cNvGrpSpPr/>
          <p:nvPr/>
        </p:nvGrpSpPr>
        <p:grpSpPr>
          <a:xfrm rot="0">
            <a:off x="-56864" y="10069999"/>
            <a:ext cx="18466079" cy="1038225"/>
            <a:chOff x="0" y="0"/>
            <a:chExt cx="4863494" cy="273442"/>
          </a:xfrm>
        </p:grpSpPr>
        <p:sp>
          <p:nvSpPr>
            <p:cNvPr name="Freeform 17" id="17"/>
            <p:cNvSpPr/>
            <p:nvPr/>
          </p:nvSpPr>
          <p:spPr>
            <a:xfrm flipH="false" flipV="false" rot="0">
              <a:off x="0" y="0"/>
              <a:ext cx="4863494" cy="273442"/>
            </a:xfrm>
            <a:custGeom>
              <a:avLst/>
              <a:gdLst/>
              <a:ahLst/>
              <a:cxnLst/>
              <a:rect r="r" b="b" t="t" l="l"/>
              <a:pathLst>
                <a:path h="273442" w="4863494">
                  <a:moveTo>
                    <a:pt x="0" y="0"/>
                  </a:moveTo>
                  <a:lnTo>
                    <a:pt x="4863494" y="0"/>
                  </a:lnTo>
                  <a:lnTo>
                    <a:pt x="4863494" y="273442"/>
                  </a:lnTo>
                  <a:lnTo>
                    <a:pt x="0" y="273442"/>
                  </a:lnTo>
                  <a:close/>
                </a:path>
              </a:pathLst>
            </a:custGeom>
            <a:solidFill>
              <a:srgbClr val="E21216"/>
            </a:solidFill>
          </p:spPr>
        </p:sp>
        <p:sp>
          <p:nvSpPr>
            <p:cNvPr name="TextBox 18" id="18"/>
            <p:cNvSpPr txBox="true"/>
            <p:nvPr/>
          </p:nvSpPr>
          <p:spPr>
            <a:xfrm>
              <a:off x="0" y="-19050"/>
              <a:ext cx="4863494" cy="292492"/>
            </a:xfrm>
            <a:prstGeom prst="rect">
              <a:avLst/>
            </a:prstGeom>
          </p:spPr>
          <p:txBody>
            <a:bodyPr anchor="ctr" rtlCol="false" tIns="50800" lIns="50800" bIns="50800" rIns="50800"/>
            <a:lstStyle/>
            <a:p>
              <a:pPr algn="ctr">
                <a:lnSpc>
                  <a:spcPts val="3000"/>
                </a:lnSpc>
              </a:pPr>
            </a:p>
          </p:txBody>
        </p:sp>
      </p:grpSp>
      <p:sp>
        <p:nvSpPr>
          <p:cNvPr name="TextBox 19" id="19"/>
          <p:cNvSpPr txBox="true"/>
          <p:nvPr/>
        </p:nvSpPr>
        <p:spPr>
          <a:xfrm rot="0">
            <a:off x="1028700" y="9572232"/>
            <a:ext cx="12305166" cy="165100"/>
          </a:xfrm>
          <a:prstGeom prst="rect">
            <a:avLst/>
          </a:prstGeom>
        </p:spPr>
        <p:txBody>
          <a:bodyPr anchor="t" rtlCol="false" tIns="0" lIns="0" bIns="0" rIns="0">
            <a:spAutoFit/>
          </a:bodyPr>
          <a:lstStyle/>
          <a:p>
            <a:pPr algn="l">
              <a:lnSpc>
                <a:spcPts val="1399"/>
              </a:lnSpc>
              <a:spcBef>
                <a:spcPct val="0"/>
              </a:spcBef>
            </a:pPr>
            <a:r>
              <a:rPr lang="en-US" sz="999" i="true">
                <a:solidFill>
                  <a:srgbClr val="000000"/>
                </a:solidFill>
                <a:latin typeface="Inter Italics"/>
                <a:ea typeface="Inter Italics"/>
                <a:cs typeface="Inter Italics"/>
                <a:sym typeface="Inter Italics"/>
              </a:rPr>
              <a:t>Des poumons pour la vie </a:t>
            </a:r>
            <a:r>
              <a:rPr lang="en-US" sz="999">
                <a:solidFill>
                  <a:srgbClr val="000000"/>
                </a:solidFill>
                <a:latin typeface="Inter"/>
                <a:ea typeface="Inter"/>
                <a:cs typeface="Inter"/>
                <a:sym typeface="Inter"/>
              </a:rPr>
              <a:t>est une une marque déposée de l’Association pulmonaire du Canada. Reproduction à des fins non commerciales et éducatives uniquement.</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DAGzPsD5mRw</dc:identifier>
  <dcterms:modified xsi:type="dcterms:W3CDTF">2011-08-01T06:04:30Z</dcterms:modified>
  <cp:revision>1</cp:revision>
  <dc:title>LRFL How the lungs work</dc:title>
</cp:coreProperties>
</file>