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Inter Bold" charset="1" panose="020B0802030000000004"/>
      <p:regular r:id="rId12"/>
    </p:embeddedFont>
    <p:embeddedFont>
      <p:font typeface="Inter Medium" charset="1" panose="02000503000000020004"/>
      <p:regular r:id="rId13"/>
    </p:embeddedFont>
    <p:embeddedFont>
      <p:font typeface="Inter" charset="1" panose="020B0502030000000004"/>
      <p:regular r:id="rId14"/>
    </p:embeddedFont>
    <p:embeddedFont>
      <p:font typeface="Inter Italics" charset="1" panose="020B05020300000000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5.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png" Type="http://schemas.openxmlformats.org/officeDocument/2006/relationships/image"/><Relationship Id="rId7" Target="../media/image6.png" Type="http://schemas.openxmlformats.org/officeDocument/2006/relationships/image"/><Relationship Id="rId8" Target="../media/image4.pn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png" Type="http://schemas.openxmlformats.org/officeDocument/2006/relationships/image"/><Relationship Id="rId9"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6.png" Type="http://schemas.openxmlformats.org/officeDocument/2006/relationships/image"/><Relationship Id="rId9"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885747" y="4971616"/>
            <a:ext cx="3105334" cy="4396933"/>
          </a:xfrm>
          <a:custGeom>
            <a:avLst/>
            <a:gdLst/>
            <a:ahLst/>
            <a:cxnLst/>
            <a:rect r="r" b="b" t="t" l="l"/>
            <a:pathLst>
              <a:path h="4396933" w="3105334">
                <a:moveTo>
                  <a:pt x="0" y="0"/>
                </a:moveTo>
                <a:lnTo>
                  <a:pt x="3105334" y="0"/>
                </a:lnTo>
                <a:lnTo>
                  <a:pt x="3105334" y="4396934"/>
                </a:lnTo>
                <a:lnTo>
                  <a:pt x="0" y="4396934"/>
                </a:lnTo>
                <a:lnTo>
                  <a:pt x="0" y="0"/>
                </a:lnTo>
                <a:close/>
              </a:path>
            </a:pathLst>
          </a:custGeom>
          <a:blipFill>
            <a:blip r:embed="rId2"/>
            <a:stretch>
              <a:fillRect l="0" t="0" r="0" b="0"/>
            </a:stretch>
          </a:blipFill>
        </p:spPr>
      </p:sp>
      <p:sp>
        <p:nvSpPr>
          <p:cNvPr name="TextBox 3" id="3"/>
          <p:cNvSpPr txBox="true"/>
          <p:nvPr/>
        </p:nvSpPr>
        <p:spPr>
          <a:xfrm rot="0">
            <a:off x="9991081" y="6148026"/>
            <a:ext cx="3992240" cy="2863215"/>
          </a:xfrm>
          <a:prstGeom prst="rect">
            <a:avLst/>
          </a:prstGeom>
        </p:spPr>
        <p:txBody>
          <a:bodyPr anchor="t" rtlCol="false" tIns="0" lIns="0" bIns="0" rIns="0">
            <a:spAutoFit/>
          </a:bodyPr>
          <a:lstStyle/>
          <a:p>
            <a:pPr algn="l">
              <a:lnSpc>
                <a:spcPts val="4500"/>
              </a:lnSpc>
              <a:spcBef>
                <a:spcPct val="0"/>
              </a:spcBef>
            </a:pPr>
            <a:r>
              <a:rPr lang="en-US" b="true" sz="3600">
                <a:solidFill>
                  <a:srgbClr val="000000"/>
                </a:solidFill>
                <a:latin typeface="Inter Bold"/>
                <a:ea typeface="Inter Bold"/>
                <a:cs typeface="Inter Bold"/>
                <a:sym typeface="Inter Bold"/>
              </a:rPr>
              <a:t>Instruments</a:t>
            </a:r>
          </a:p>
          <a:p>
            <a:pPr algn="l">
              <a:lnSpc>
                <a:spcPts val="4500"/>
              </a:lnSpc>
              <a:spcBef>
                <a:spcPct val="0"/>
              </a:spcBef>
            </a:pPr>
            <a:r>
              <a:rPr lang="en-US" b="true" sz="3600">
                <a:solidFill>
                  <a:srgbClr val="000000"/>
                </a:solidFill>
                <a:latin typeface="Inter Medium"/>
                <a:ea typeface="Inter Medium"/>
                <a:cs typeface="Inter Medium"/>
                <a:sym typeface="Inter Medium"/>
              </a:rPr>
              <a:t>M</a:t>
            </a:r>
            <a:r>
              <a:rPr lang="en-US" b="true" sz="3600">
                <a:solidFill>
                  <a:srgbClr val="000000"/>
                </a:solidFill>
                <a:latin typeface="Inter Medium"/>
                <a:ea typeface="Inter Medium"/>
                <a:cs typeface="Inter Medium"/>
                <a:sym typeface="Inter Medium"/>
              </a:rPr>
              <a:t>arqueur noir</a:t>
            </a:r>
          </a:p>
          <a:p>
            <a:pPr algn="l">
              <a:lnSpc>
                <a:spcPts val="4500"/>
              </a:lnSpc>
              <a:spcBef>
                <a:spcPct val="0"/>
              </a:spcBef>
            </a:pPr>
            <a:r>
              <a:rPr lang="en-US" b="true" sz="3600">
                <a:solidFill>
                  <a:srgbClr val="000000"/>
                </a:solidFill>
                <a:latin typeface="Inter Medium"/>
                <a:ea typeface="Inter Medium"/>
                <a:cs typeface="Inter Medium"/>
                <a:sym typeface="Inter Medium"/>
              </a:rPr>
              <a:t>Ruban adhésif</a:t>
            </a:r>
          </a:p>
          <a:p>
            <a:pPr algn="l">
              <a:lnSpc>
                <a:spcPts val="4500"/>
              </a:lnSpc>
              <a:spcBef>
                <a:spcPct val="0"/>
              </a:spcBef>
            </a:pPr>
            <a:r>
              <a:rPr lang="en-US" b="true" sz="3600">
                <a:solidFill>
                  <a:srgbClr val="000000"/>
                </a:solidFill>
                <a:latin typeface="Inter Medium"/>
                <a:ea typeface="Inter Medium"/>
                <a:cs typeface="Inter Medium"/>
                <a:sym typeface="Inter Medium"/>
              </a:rPr>
              <a:t>Ciseaux</a:t>
            </a:r>
          </a:p>
          <a:p>
            <a:pPr algn="l">
              <a:lnSpc>
                <a:spcPts val="4500"/>
              </a:lnSpc>
              <a:spcBef>
                <a:spcPct val="0"/>
              </a:spcBef>
            </a:pPr>
            <a:r>
              <a:rPr lang="en-US" b="true" sz="3600">
                <a:solidFill>
                  <a:srgbClr val="000000"/>
                </a:solidFill>
                <a:latin typeface="Inter Medium"/>
                <a:ea typeface="Inter Medium"/>
                <a:cs typeface="Inter Medium"/>
                <a:sym typeface="Inter Medium"/>
              </a:rPr>
              <a:t>Bandes élastiques</a:t>
            </a:r>
          </a:p>
        </p:txBody>
      </p:sp>
      <p:grpSp>
        <p:nvGrpSpPr>
          <p:cNvPr name="Group 4" id="4"/>
          <p:cNvGrpSpPr/>
          <p:nvPr/>
        </p:nvGrpSpPr>
        <p:grpSpPr>
          <a:xfrm rot="0">
            <a:off x="12517243" y="1669179"/>
            <a:ext cx="5891972" cy="7455785"/>
            <a:chOff x="0" y="0"/>
            <a:chExt cx="7855962" cy="9941047"/>
          </a:xfrm>
        </p:grpSpPr>
        <p:sp>
          <p:nvSpPr>
            <p:cNvPr name="Freeform 5" id="5"/>
            <p:cNvSpPr/>
            <p:nvPr/>
          </p:nvSpPr>
          <p:spPr>
            <a:xfrm flipH="false" flipV="false" rot="0">
              <a:off x="0" y="0"/>
              <a:ext cx="6623222" cy="9941047"/>
            </a:xfrm>
            <a:custGeom>
              <a:avLst/>
              <a:gdLst/>
              <a:ahLst/>
              <a:cxnLst/>
              <a:rect r="r" b="b" t="t" l="l"/>
              <a:pathLst>
                <a:path h="9941047" w="6623222">
                  <a:moveTo>
                    <a:pt x="0" y="0"/>
                  </a:moveTo>
                  <a:lnTo>
                    <a:pt x="6623222" y="0"/>
                  </a:lnTo>
                  <a:lnTo>
                    <a:pt x="6623222" y="9941047"/>
                  </a:lnTo>
                  <a:lnTo>
                    <a:pt x="0" y="9941047"/>
                  </a:lnTo>
                  <a:lnTo>
                    <a:pt x="0" y="0"/>
                  </a:lnTo>
                  <a:close/>
                </a:path>
              </a:pathLst>
            </a:custGeom>
            <a:blipFill>
              <a:blip r:embed="rId3"/>
              <a:stretch>
                <a:fillRect l="0" t="0" r="0" b="0"/>
              </a:stretch>
            </a:blipFill>
          </p:spPr>
        </p:sp>
        <p:sp>
          <p:nvSpPr>
            <p:cNvPr name="Freeform 6" id="6"/>
            <p:cNvSpPr/>
            <p:nvPr/>
          </p:nvSpPr>
          <p:spPr>
            <a:xfrm flipH="false" flipV="false" rot="0">
              <a:off x="1232740" y="0"/>
              <a:ext cx="6623222" cy="9941047"/>
            </a:xfrm>
            <a:custGeom>
              <a:avLst/>
              <a:gdLst/>
              <a:ahLst/>
              <a:cxnLst/>
              <a:rect r="r" b="b" t="t" l="l"/>
              <a:pathLst>
                <a:path h="9941047" w="6623222">
                  <a:moveTo>
                    <a:pt x="0" y="0"/>
                  </a:moveTo>
                  <a:lnTo>
                    <a:pt x="6623222" y="0"/>
                  </a:lnTo>
                  <a:lnTo>
                    <a:pt x="6623222" y="9941047"/>
                  </a:lnTo>
                  <a:lnTo>
                    <a:pt x="0" y="9941047"/>
                  </a:lnTo>
                  <a:lnTo>
                    <a:pt x="0" y="0"/>
                  </a:lnTo>
                  <a:close/>
                </a:path>
              </a:pathLst>
            </a:custGeom>
            <a:blipFill>
              <a:blip r:embed="rId3"/>
              <a:stretch>
                <a:fillRect l="0" t="0" r="0" b="0"/>
              </a:stretch>
            </a:blipFill>
          </p:spPr>
        </p:sp>
      </p:grpSp>
      <p:sp>
        <p:nvSpPr>
          <p:cNvPr name="Freeform 7" id="7"/>
          <p:cNvSpPr/>
          <p:nvPr/>
        </p:nvSpPr>
        <p:spPr>
          <a:xfrm flipH="false" flipV="false" rot="0">
            <a:off x="3150970" y="1783849"/>
            <a:ext cx="4311823" cy="4311823"/>
          </a:xfrm>
          <a:custGeom>
            <a:avLst/>
            <a:gdLst/>
            <a:ahLst/>
            <a:cxnLst/>
            <a:rect r="r" b="b" t="t" l="l"/>
            <a:pathLst>
              <a:path h="4311823" w="4311823">
                <a:moveTo>
                  <a:pt x="0" y="0"/>
                </a:moveTo>
                <a:lnTo>
                  <a:pt x="4311822" y="0"/>
                </a:lnTo>
                <a:lnTo>
                  <a:pt x="4311822" y="4311823"/>
                </a:lnTo>
                <a:lnTo>
                  <a:pt x="0" y="4311823"/>
                </a:lnTo>
                <a:lnTo>
                  <a:pt x="0" y="0"/>
                </a:lnTo>
                <a:close/>
              </a:path>
            </a:pathLst>
          </a:custGeom>
          <a:blipFill>
            <a:blip r:embed="rId4"/>
            <a:stretch>
              <a:fillRect l="0" t="0" r="0" b="0"/>
            </a:stretch>
          </a:blipFill>
        </p:spPr>
      </p:sp>
      <p:sp>
        <p:nvSpPr>
          <p:cNvPr name="Freeform 8" id="8"/>
          <p:cNvSpPr/>
          <p:nvPr/>
        </p:nvSpPr>
        <p:spPr>
          <a:xfrm flipH="false" flipV="false" rot="450083">
            <a:off x="1179683" y="5994898"/>
            <a:ext cx="5890289" cy="3924405"/>
          </a:xfrm>
          <a:custGeom>
            <a:avLst/>
            <a:gdLst/>
            <a:ahLst/>
            <a:cxnLst/>
            <a:rect r="r" b="b" t="t" l="l"/>
            <a:pathLst>
              <a:path h="3924405" w="5890289">
                <a:moveTo>
                  <a:pt x="0" y="0"/>
                </a:moveTo>
                <a:lnTo>
                  <a:pt x="5890289" y="0"/>
                </a:lnTo>
                <a:lnTo>
                  <a:pt x="5890289" y="3924406"/>
                </a:lnTo>
                <a:lnTo>
                  <a:pt x="0" y="3924406"/>
                </a:lnTo>
                <a:lnTo>
                  <a:pt x="0" y="0"/>
                </a:lnTo>
                <a:close/>
              </a:path>
            </a:pathLst>
          </a:custGeom>
          <a:blipFill>
            <a:blip r:embed="rId5"/>
            <a:stretch>
              <a:fillRect l="0" t="0" r="0" b="0"/>
            </a:stretch>
          </a:blipFill>
        </p:spPr>
      </p:sp>
      <p:sp>
        <p:nvSpPr>
          <p:cNvPr name="TextBox 9" id="9"/>
          <p:cNvSpPr txBox="true"/>
          <p:nvPr/>
        </p:nvSpPr>
        <p:spPr>
          <a:xfrm rot="0">
            <a:off x="974019" y="2604492"/>
            <a:ext cx="3456682"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2 petits ballons </a:t>
            </a:r>
          </a:p>
          <a:p>
            <a:pPr algn="ctr">
              <a:lnSpc>
                <a:spcPts val="3499"/>
              </a:lnSpc>
              <a:spcBef>
                <a:spcPct val="0"/>
              </a:spcBef>
            </a:pPr>
            <a:r>
              <a:rPr lang="en-US" b="true" sz="2799">
                <a:solidFill>
                  <a:srgbClr val="000000"/>
                </a:solidFill>
                <a:latin typeface="Inter Medium"/>
                <a:ea typeface="Inter Medium"/>
                <a:cs typeface="Inter Medium"/>
                <a:sym typeface="Inter Medium"/>
              </a:rPr>
              <a:t>(l</a:t>
            </a:r>
            <a:r>
              <a:rPr lang="en-US" b="true" sz="2799">
                <a:solidFill>
                  <a:srgbClr val="000000"/>
                </a:solidFill>
                <a:latin typeface="Inter Medium"/>
                <a:ea typeface="Inter Medium"/>
                <a:cs typeface="Inter Medium"/>
                <a:sym typeface="Inter Medium"/>
              </a:rPr>
              <a:t>es poumons)</a:t>
            </a:r>
          </a:p>
        </p:txBody>
      </p:sp>
      <p:sp>
        <p:nvSpPr>
          <p:cNvPr name="TextBox 10" id="10"/>
          <p:cNvSpPr txBox="true"/>
          <p:nvPr/>
        </p:nvSpPr>
        <p:spPr>
          <a:xfrm rot="0">
            <a:off x="1013966" y="5782488"/>
            <a:ext cx="3176960"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1 grand</a:t>
            </a:r>
            <a:r>
              <a:rPr lang="en-US" b="true" sz="3600">
                <a:solidFill>
                  <a:srgbClr val="000000"/>
                </a:solidFill>
                <a:latin typeface="Inter Medium"/>
                <a:ea typeface="Inter Medium"/>
                <a:cs typeface="Inter Medium"/>
                <a:sym typeface="Inter Medium"/>
              </a:rPr>
              <a:t> ballon </a:t>
            </a:r>
          </a:p>
          <a:p>
            <a:pPr algn="ctr">
              <a:lnSpc>
                <a:spcPts val="3499"/>
              </a:lnSpc>
              <a:spcBef>
                <a:spcPct val="0"/>
              </a:spcBef>
            </a:pPr>
            <a:r>
              <a:rPr lang="en-US" b="true" sz="2799">
                <a:solidFill>
                  <a:srgbClr val="000000"/>
                </a:solidFill>
                <a:latin typeface="Inter Medium"/>
                <a:ea typeface="Inter Medium"/>
                <a:cs typeface="Inter Medium"/>
                <a:sym typeface="Inter Medium"/>
              </a:rPr>
              <a:t>(l</a:t>
            </a:r>
            <a:r>
              <a:rPr lang="en-US" b="true" sz="2799">
                <a:solidFill>
                  <a:srgbClr val="000000"/>
                </a:solidFill>
                <a:latin typeface="Inter Medium"/>
                <a:ea typeface="Inter Medium"/>
                <a:cs typeface="Inter Medium"/>
                <a:sym typeface="Inter Medium"/>
              </a:rPr>
              <a:t>e diaphragme)</a:t>
            </a:r>
          </a:p>
        </p:txBody>
      </p:sp>
      <p:sp>
        <p:nvSpPr>
          <p:cNvPr name="TextBox 11" id="11"/>
          <p:cNvSpPr txBox="true"/>
          <p:nvPr/>
        </p:nvSpPr>
        <p:spPr>
          <a:xfrm rot="0">
            <a:off x="12358265" y="2604492"/>
            <a:ext cx="2444279" cy="10179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2 pailles</a:t>
            </a:r>
          </a:p>
          <a:p>
            <a:pPr algn="ctr">
              <a:lnSpc>
                <a:spcPts val="3499"/>
              </a:lnSpc>
              <a:spcBef>
                <a:spcPct val="0"/>
              </a:spcBef>
            </a:pPr>
            <a:r>
              <a:rPr lang="en-US" b="true" sz="2799">
                <a:solidFill>
                  <a:srgbClr val="000000"/>
                </a:solidFill>
                <a:latin typeface="Inter Medium"/>
                <a:ea typeface="Inter Medium"/>
                <a:cs typeface="Inter Medium"/>
                <a:sym typeface="Inter Medium"/>
              </a:rPr>
              <a:t>(l</a:t>
            </a:r>
            <a:r>
              <a:rPr lang="en-US" b="true" sz="2799">
                <a:solidFill>
                  <a:srgbClr val="000000"/>
                </a:solidFill>
                <a:latin typeface="Inter Medium"/>
                <a:ea typeface="Inter Medium"/>
                <a:cs typeface="Inter Medium"/>
                <a:sym typeface="Inter Medium"/>
              </a:rPr>
              <a:t>es bronches)</a:t>
            </a:r>
          </a:p>
        </p:txBody>
      </p:sp>
      <p:sp>
        <p:nvSpPr>
          <p:cNvPr name="TextBox 12" id="12"/>
          <p:cNvSpPr txBox="true"/>
          <p:nvPr/>
        </p:nvSpPr>
        <p:spPr>
          <a:xfrm rot="0">
            <a:off x="6885747" y="3048762"/>
            <a:ext cx="4794915" cy="1589479"/>
          </a:xfrm>
          <a:prstGeom prst="rect">
            <a:avLst/>
          </a:prstGeom>
        </p:spPr>
        <p:txBody>
          <a:bodyPr anchor="t" rtlCol="false" tIns="0" lIns="0" bIns="0" rIns="0">
            <a:spAutoFit/>
          </a:bodyPr>
          <a:lstStyle/>
          <a:p>
            <a:pPr algn="ctr">
              <a:lnSpc>
                <a:spcPts val="4500"/>
              </a:lnSpc>
              <a:spcBef>
                <a:spcPct val="0"/>
              </a:spcBef>
            </a:pPr>
            <a:r>
              <a:rPr lang="en-US" b="true" sz="3600">
                <a:solidFill>
                  <a:srgbClr val="000000"/>
                </a:solidFill>
                <a:latin typeface="Inter Medium"/>
                <a:ea typeface="Inter Medium"/>
                <a:cs typeface="Inter Medium"/>
                <a:sym typeface="Inter Medium"/>
              </a:rPr>
              <a:t>1</a:t>
            </a:r>
            <a:r>
              <a:rPr lang="en-US" b="true" sz="3600">
                <a:solidFill>
                  <a:srgbClr val="000000"/>
                </a:solidFill>
                <a:latin typeface="Inter Medium"/>
                <a:ea typeface="Inter Medium"/>
                <a:cs typeface="Inter Medium"/>
                <a:sym typeface="Inter Medium"/>
              </a:rPr>
              <a:t> verre en plastique transparent </a:t>
            </a:r>
          </a:p>
          <a:p>
            <a:pPr algn="ctr">
              <a:lnSpc>
                <a:spcPts val="3499"/>
              </a:lnSpc>
              <a:spcBef>
                <a:spcPct val="0"/>
              </a:spcBef>
            </a:pPr>
            <a:r>
              <a:rPr lang="en-US" b="true" sz="2799">
                <a:solidFill>
                  <a:srgbClr val="000000"/>
                </a:solidFill>
                <a:latin typeface="Inter Medium"/>
                <a:ea typeface="Inter Medium"/>
                <a:cs typeface="Inter Medium"/>
                <a:sym typeface="Inter Medium"/>
              </a:rPr>
              <a:t>(le corps</a:t>
            </a:r>
            <a:r>
              <a:rPr lang="en-US" b="true" sz="2799">
                <a:solidFill>
                  <a:srgbClr val="000000"/>
                </a:solidFill>
                <a:latin typeface="Inter Medium"/>
                <a:ea typeface="Inter Medium"/>
                <a:cs typeface="Inter Medium"/>
                <a:sym typeface="Inter Medium"/>
              </a:rPr>
              <a:t>)</a:t>
            </a:r>
          </a:p>
        </p:txBody>
      </p:sp>
      <p:grpSp>
        <p:nvGrpSpPr>
          <p:cNvPr name="Group 13" id="13"/>
          <p:cNvGrpSpPr/>
          <p:nvPr/>
        </p:nvGrpSpPr>
        <p:grpSpPr>
          <a:xfrm rot="0">
            <a:off x="-56864" y="10069999"/>
            <a:ext cx="18466079" cy="1038225"/>
            <a:chOff x="0" y="0"/>
            <a:chExt cx="4863494" cy="273442"/>
          </a:xfrm>
        </p:grpSpPr>
        <p:sp>
          <p:nvSpPr>
            <p:cNvPr name="Freeform 14" id="14"/>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15" id="15"/>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16" id="16"/>
          <p:cNvSpPr txBox="true"/>
          <p:nvPr/>
        </p:nvSpPr>
        <p:spPr>
          <a:xfrm rot="0">
            <a:off x="1028700" y="990600"/>
            <a:ext cx="16797438" cy="1007184"/>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Construis une maquette de tes poumons</a:t>
            </a:r>
          </a:p>
        </p:txBody>
      </p:sp>
      <p:grpSp>
        <p:nvGrpSpPr>
          <p:cNvPr name="Group 17" id="17"/>
          <p:cNvGrpSpPr/>
          <p:nvPr/>
        </p:nvGrpSpPr>
        <p:grpSpPr>
          <a:xfrm rot="0">
            <a:off x="13938747" y="8610172"/>
            <a:ext cx="3456842" cy="1029585"/>
            <a:chOff x="0" y="0"/>
            <a:chExt cx="4609122" cy="1372780"/>
          </a:xfrm>
        </p:grpSpPr>
        <p:sp>
          <p:nvSpPr>
            <p:cNvPr name="AutoShape 18" id="18"/>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9" id="19"/>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6"/>
              <a:stretch>
                <a:fillRect l="0" t="0" r="0" b="0"/>
              </a:stretch>
            </a:blipFill>
          </p:spPr>
        </p:sp>
        <p:sp>
          <p:nvSpPr>
            <p:cNvPr name="TextBox 20" id="20"/>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21" id="21"/>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10800000">
            <a:off x="8838620" y="4176623"/>
            <a:ext cx="3494766" cy="4948341"/>
          </a:xfrm>
          <a:custGeom>
            <a:avLst/>
            <a:gdLst/>
            <a:ahLst/>
            <a:cxnLst/>
            <a:rect r="r" b="b" t="t" l="l"/>
            <a:pathLst>
              <a:path h="4948341" w="3494766">
                <a:moveTo>
                  <a:pt x="0" y="0"/>
                </a:moveTo>
                <a:lnTo>
                  <a:pt x="3494765" y="0"/>
                </a:lnTo>
                <a:lnTo>
                  <a:pt x="3494765" y="4948341"/>
                </a:lnTo>
                <a:lnTo>
                  <a:pt x="0" y="4948341"/>
                </a:lnTo>
                <a:lnTo>
                  <a:pt x="0" y="0"/>
                </a:lnTo>
                <a:close/>
              </a:path>
            </a:pathLst>
          </a:custGeom>
          <a:blipFill>
            <a:blip r:embed="rId2"/>
            <a:stretch>
              <a:fillRect l="0" t="0" r="0" b="0"/>
            </a:stretch>
          </a:blipFill>
        </p:spPr>
      </p:sp>
      <p:sp>
        <p:nvSpPr>
          <p:cNvPr name="Freeform 6" id="6"/>
          <p:cNvSpPr/>
          <p:nvPr/>
        </p:nvSpPr>
        <p:spPr>
          <a:xfrm flipH="false" flipV="false" rot="-1525039">
            <a:off x="10535809" y="2218431"/>
            <a:ext cx="4967417" cy="7455785"/>
          </a:xfrm>
          <a:custGeom>
            <a:avLst/>
            <a:gdLst/>
            <a:ahLst/>
            <a:cxnLst/>
            <a:rect r="r" b="b" t="t" l="l"/>
            <a:pathLst>
              <a:path h="7455785" w="4967417">
                <a:moveTo>
                  <a:pt x="0" y="0"/>
                </a:moveTo>
                <a:lnTo>
                  <a:pt x="4967416" y="0"/>
                </a:lnTo>
                <a:lnTo>
                  <a:pt x="4967416" y="7455785"/>
                </a:lnTo>
                <a:lnTo>
                  <a:pt x="0" y="7455785"/>
                </a:lnTo>
                <a:lnTo>
                  <a:pt x="0" y="0"/>
                </a:lnTo>
                <a:close/>
              </a:path>
            </a:pathLst>
          </a:custGeom>
          <a:blipFill>
            <a:blip r:embed="rId3"/>
            <a:stretch>
              <a:fillRect l="0" t="0" r="0" b="0"/>
            </a:stretch>
          </a:blipFill>
        </p:spPr>
      </p:sp>
      <p:sp>
        <p:nvSpPr>
          <p:cNvPr name="Freeform 7" id="7"/>
          <p:cNvSpPr/>
          <p:nvPr/>
        </p:nvSpPr>
        <p:spPr>
          <a:xfrm flipH="false" flipV="false" rot="-1557002">
            <a:off x="11171231" y="2224220"/>
            <a:ext cx="4967417" cy="7455785"/>
          </a:xfrm>
          <a:custGeom>
            <a:avLst/>
            <a:gdLst/>
            <a:ahLst/>
            <a:cxnLst/>
            <a:rect r="r" b="b" t="t" l="l"/>
            <a:pathLst>
              <a:path h="7455785" w="4967417">
                <a:moveTo>
                  <a:pt x="0" y="0"/>
                </a:moveTo>
                <a:lnTo>
                  <a:pt x="4967417" y="0"/>
                </a:lnTo>
                <a:lnTo>
                  <a:pt x="4967417" y="7455785"/>
                </a:lnTo>
                <a:lnTo>
                  <a:pt x="0" y="7455785"/>
                </a:lnTo>
                <a:lnTo>
                  <a:pt x="0" y="0"/>
                </a:lnTo>
                <a:close/>
              </a:path>
            </a:pathLst>
          </a:custGeom>
          <a:blipFill>
            <a:blip r:embed="rId3"/>
            <a:stretch>
              <a:fillRect l="0" t="0" r="0" b="0"/>
            </a:stretch>
          </a:blipFill>
        </p:spPr>
      </p:sp>
      <p:sp>
        <p:nvSpPr>
          <p:cNvPr name="AutoShape 8" id="8"/>
          <p:cNvSpPr/>
          <p:nvPr/>
        </p:nvSpPr>
        <p:spPr>
          <a:xfrm>
            <a:off x="10285010" y="3222566"/>
            <a:ext cx="252802" cy="1225507"/>
          </a:xfrm>
          <a:prstGeom prst="line">
            <a:avLst/>
          </a:prstGeom>
          <a:ln cap="flat" w="57150">
            <a:solidFill>
              <a:srgbClr val="000000"/>
            </a:solidFill>
            <a:prstDash val="solid"/>
            <a:headEnd type="none" len="sm" w="sm"/>
            <a:tailEnd type="triangle" len="med" w="lg"/>
          </a:ln>
        </p:spPr>
      </p:sp>
      <p:grpSp>
        <p:nvGrpSpPr>
          <p:cNvPr name="Group 9" id="9"/>
          <p:cNvGrpSpPr/>
          <p:nvPr/>
        </p:nvGrpSpPr>
        <p:grpSpPr>
          <a:xfrm rot="0">
            <a:off x="10411411" y="4534869"/>
            <a:ext cx="349183" cy="175840"/>
            <a:chOff x="0" y="0"/>
            <a:chExt cx="91966" cy="46312"/>
          </a:xfrm>
        </p:grpSpPr>
        <p:sp>
          <p:nvSpPr>
            <p:cNvPr name="Freeform 10" id="10"/>
            <p:cNvSpPr/>
            <p:nvPr/>
          </p:nvSpPr>
          <p:spPr>
            <a:xfrm flipH="false" flipV="false" rot="0">
              <a:off x="0" y="0"/>
              <a:ext cx="91966" cy="46312"/>
            </a:xfrm>
            <a:custGeom>
              <a:avLst/>
              <a:gdLst/>
              <a:ahLst/>
              <a:cxnLst/>
              <a:rect r="r" b="b" t="t" l="l"/>
              <a:pathLst>
                <a:path h="46312" w="91966">
                  <a:moveTo>
                    <a:pt x="0" y="0"/>
                  </a:moveTo>
                  <a:lnTo>
                    <a:pt x="91966" y="0"/>
                  </a:lnTo>
                  <a:lnTo>
                    <a:pt x="91966" y="46312"/>
                  </a:lnTo>
                  <a:lnTo>
                    <a:pt x="0" y="46312"/>
                  </a:lnTo>
                  <a:close/>
                </a:path>
              </a:pathLst>
            </a:custGeom>
            <a:solidFill>
              <a:srgbClr val="000000">
                <a:alpha val="56863"/>
              </a:srgbClr>
            </a:solidFill>
          </p:spPr>
        </p:sp>
        <p:sp>
          <p:nvSpPr>
            <p:cNvPr name="TextBox 11" id="11"/>
            <p:cNvSpPr txBox="true"/>
            <p:nvPr/>
          </p:nvSpPr>
          <p:spPr>
            <a:xfrm>
              <a:off x="0" y="-19050"/>
              <a:ext cx="91966" cy="65362"/>
            </a:xfrm>
            <a:prstGeom prst="rect">
              <a:avLst/>
            </a:prstGeom>
          </p:spPr>
          <p:txBody>
            <a:bodyPr anchor="ctr" rtlCol="false" tIns="50800" lIns="50800" bIns="50800" rIns="50800"/>
            <a:lstStyle/>
            <a:p>
              <a:pPr algn="ctr">
                <a:lnSpc>
                  <a:spcPts val="3000"/>
                </a:lnSpc>
              </a:pPr>
            </a:p>
          </p:txBody>
        </p:sp>
      </p:grpSp>
      <p:sp>
        <p:nvSpPr>
          <p:cNvPr name="TextBox 12" id="12"/>
          <p:cNvSpPr txBox="true"/>
          <p:nvPr/>
        </p:nvSpPr>
        <p:spPr>
          <a:xfrm rot="0">
            <a:off x="1028700" y="2406841"/>
            <a:ext cx="7628917" cy="5978144"/>
          </a:xfrm>
          <a:prstGeom prst="rect">
            <a:avLst/>
          </a:prstGeom>
        </p:spPr>
        <p:txBody>
          <a:bodyPr anchor="t" rtlCol="false" tIns="0" lIns="0" bIns="0" rIns="0">
            <a:spAutoFit/>
          </a:bodyPr>
          <a:lstStyle/>
          <a:p>
            <a:pPr algn="l">
              <a:lnSpc>
                <a:spcPts val="4768"/>
              </a:lnSpc>
            </a:pPr>
            <a:r>
              <a:rPr lang="en-US" sz="3200" b="true">
                <a:solidFill>
                  <a:srgbClr val="000000"/>
                </a:solidFill>
                <a:latin typeface="Inter Medium"/>
                <a:ea typeface="Inter Medium"/>
                <a:cs typeface="Inter Medium"/>
                <a:sym typeface="Inter Medium"/>
              </a:rPr>
              <a:t>Place le verre à l’envers (le fond ver</a:t>
            </a:r>
            <a:r>
              <a:rPr lang="en-US" b="true" sz="3200">
                <a:solidFill>
                  <a:srgbClr val="000000"/>
                </a:solidFill>
                <a:latin typeface="Inter Medium"/>
                <a:ea typeface="Inter Medium"/>
                <a:cs typeface="Inter Medium"/>
                <a:sym typeface="Inter Medium"/>
              </a:rPr>
              <a:t>s le haut). Avec le marqueur, dessine un petit rectangle (environ 2 cm x 1 cm) au centre du fond du verre. Découpe ce rectangle avec les ciseaux.</a:t>
            </a:r>
          </a:p>
          <a:p>
            <a:pPr algn="l">
              <a:lnSpc>
                <a:spcPts val="4768"/>
              </a:lnSpc>
            </a:pPr>
          </a:p>
          <a:p>
            <a:pPr algn="l">
              <a:lnSpc>
                <a:spcPts val="4768"/>
              </a:lnSpc>
            </a:pPr>
            <a:r>
              <a:rPr lang="en-US" b="true" sz="3200">
                <a:solidFill>
                  <a:srgbClr val="000000"/>
                </a:solidFill>
                <a:latin typeface="Inter Medium"/>
                <a:ea typeface="Inter Medium"/>
                <a:cs typeface="Inter Medium"/>
                <a:sym typeface="Inter Medium"/>
              </a:rPr>
              <a:t>Prends les deux pailles et coupe environ un tiers de leur longueur. Conserve la partie la plus courte de chaque paille.</a:t>
            </a:r>
          </a:p>
        </p:txBody>
      </p:sp>
      <p:sp>
        <p:nvSpPr>
          <p:cNvPr name="TextBox 13" id="13"/>
          <p:cNvSpPr txBox="true"/>
          <p:nvPr/>
        </p:nvSpPr>
        <p:spPr>
          <a:xfrm rot="0">
            <a:off x="1028700" y="1000125"/>
            <a:ext cx="16869529" cy="760021"/>
          </a:xfrm>
          <a:prstGeom prst="rect">
            <a:avLst/>
          </a:prstGeom>
        </p:spPr>
        <p:txBody>
          <a:bodyPr anchor="t" rtlCol="false" tIns="0" lIns="0" bIns="0" rIns="0">
            <a:spAutoFit/>
          </a:bodyPr>
          <a:lstStyle/>
          <a:p>
            <a:pPr algn="l">
              <a:lnSpc>
                <a:spcPts val="6000"/>
              </a:lnSpc>
              <a:spcBef>
                <a:spcPct val="0"/>
              </a:spcBef>
            </a:pPr>
            <a:r>
              <a:rPr lang="en-US" b="true" sz="4800">
                <a:solidFill>
                  <a:srgbClr val="000000"/>
                </a:solidFill>
                <a:latin typeface="Inter Bold"/>
                <a:ea typeface="Inter Bold"/>
                <a:cs typeface="Inter Bold"/>
                <a:sym typeface="Inter Bold"/>
              </a:rPr>
              <a:t>Construis une maquette de tes poumons</a:t>
            </a:r>
          </a:p>
        </p:txBody>
      </p:sp>
      <p:sp>
        <p:nvSpPr>
          <p:cNvPr name="AutoShape 14" id="14"/>
          <p:cNvSpPr/>
          <p:nvPr/>
        </p:nvSpPr>
        <p:spPr>
          <a:xfrm>
            <a:off x="12152383" y="4710709"/>
            <a:ext cx="3771197" cy="0"/>
          </a:xfrm>
          <a:prstGeom prst="line">
            <a:avLst/>
          </a:prstGeom>
          <a:ln cap="flat" w="38100">
            <a:solidFill>
              <a:srgbClr val="000000"/>
            </a:solidFill>
            <a:prstDash val="sysDash"/>
            <a:headEnd type="none" len="sm" w="sm"/>
            <a:tailEnd type="none" len="sm" w="sm"/>
          </a:ln>
        </p:spPr>
      </p:sp>
      <p:sp>
        <p:nvSpPr>
          <p:cNvPr name="TextBox 15" id="15"/>
          <p:cNvSpPr txBox="true"/>
          <p:nvPr/>
        </p:nvSpPr>
        <p:spPr>
          <a:xfrm rot="0">
            <a:off x="14047858" y="3908508"/>
            <a:ext cx="1875722"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découpe</a:t>
            </a:r>
          </a:p>
        </p:txBody>
      </p:sp>
      <p:sp>
        <p:nvSpPr>
          <p:cNvPr name="TextBox 16" id="16"/>
          <p:cNvSpPr txBox="true"/>
          <p:nvPr/>
        </p:nvSpPr>
        <p:spPr>
          <a:xfrm rot="0">
            <a:off x="9742180" y="2695273"/>
            <a:ext cx="1777104"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découpe</a:t>
            </a:r>
          </a:p>
        </p:txBody>
      </p:sp>
      <p:grpSp>
        <p:nvGrpSpPr>
          <p:cNvPr name="Group 17" id="17"/>
          <p:cNvGrpSpPr/>
          <p:nvPr/>
        </p:nvGrpSpPr>
        <p:grpSpPr>
          <a:xfrm rot="0">
            <a:off x="13938747" y="8610172"/>
            <a:ext cx="3456842" cy="1029585"/>
            <a:chOff x="0" y="0"/>
            <a:chExt cx="4609122" cy="1372780"/>
          </a:xfrm>
        </p:grpSpPr>
        <p:sp>
          <p:nvSpPr>
            <p:cNvPr name="AutoShape 18" id="18"/>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9" id="19"/>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4"/>
              <a:stretch>
                <a:fillRect l="0" t="0" r="0" b="0"/>
              </a:stretch>
            </a:blipFill>
          </p:spPr>
        </p:sp>
        <p:sp>
          <p:nvSpPr>
            <p:cNvPr name="TextBox 20" id="20"/>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21" id="21"/>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5304587">
            <a:off x="10200791" y="3162458"/>
            <a:ext cx="4408517" cy="1015734"/>
          </a:xfrm>
          <a:custGeom>
            <a:avLst/>
            <a:gdLst/>
            <a:ahLst/>
            <a:cxnLst/>
            <a:rect r="r" b="b" t="t" l="l"/>
            <a:pathLst>
              <a:path h="1015734" w="4408517">
                <a:moveTo>
                  <a:pt x="0" y="0"/>
                </a:moveTo>
                <a:lnTo>
                  <a:pt x="4408517" y="0"/>
                </a:lnTo>
                <a:lnTo>
                  <a:pt x="4408517" y="1015734"/>
                </a:lnTo>
                <a:lnTo>
                  <a:pt x="0" y="1015734"/>
                </a:lnTo>
                <a:lnTo>
                  <a:pt x="0" y="0"/>
                </a:lnTo>
                <a:close/>
              </a:path>
            </a:pathLst>
          </a:custGeom>
          <a:blipFill>
            <a:blip r:embed="rId2"/>
            <a:stretch>
              <a:fillRect l="0" t="-263129" r="-121897" b="-278525"/>
            </a:stretch>
          </a:blipFill>
        </p:spPr>
      </p:sp>
      <p:sp>
        <p:nvSpPr>
          <p:cNvPr name="Freeform 6" id="6"/>
          <p:cNvSpPr/>
          <p:nvPr/>
        </p:nvSpPr>
        <p:spPr>
          <a:xfrm flipH="false" flipV="false" rot="-7106562">
            <a:off x="9751240" y="2650348"/>
            <a:ext cx="8586394" cy="8586394"/>
          </a:xfrm>
          <a:custGeom>
            <a:avLst/>
            <a:gdLst/>
            <a:ahLst/>
            <a:cxnLst/>
            <a:rect r="r" b="b" t="t" l="l"/>
            <a:pathLst>
              <a:path h="8586394" w="8586394">
                <a:moveTo>
                  <a:pt x="0" y="0"/>
                </a:moveTo>
                <a:lnTo>
                  <a:pt x="8586395" y="0"/>
                </a:lnTo>
                <a:lnTo>
                  <a:pt x="8586395" y="8586395"/>
                </a:lnTo>
                <a:lnTo>
                  <a:pt x="0" y="8586395"/>
                </a:lnTo>
                <a:lnTo>
                  <a:pt x="0" y="0"/>
                </a:lnTo>
                <a:close/>
              </a:path>
            </a:pathLst>
          </a:custGeom>
          <a:blipFill>
            <a:blip r:embed="rId3"/>
            <a:stretch>
              <a:fillRect l="0" t="0" r="0" b="0"/>
            </a:stretch>
          </a:blipFill>
        </p:spPr>
      </p:sp>
      <p:sp>
        <p:nvSpPr>
          <p:cNvPr name="Freeform 7" id="7"/>
          <p:cNvSpPr/>
          <p:nvPr/>
        </p:nvSpPr>
        <p:spPr>
          <a:xfrm flipH="false" flipV="false" rot="-5090660">
            <a:off x="8555680" y="3152515"/>
            <a:ext cx="4323510" cy="996148"/>
          </a:xfrm>
          <a:custGeom>
            <a:avLst/>
            <a:gdLst/>
            <a:ahLst/>
            <a:cxnLst/>
            <a:rect r="r" b="b" t="t" l="l"/>
            <a:pathLst>
              <a:path h="996148" w="4323510">
                <a:moveTo>
                  <a:pt x="0" y="0"/>
                </a:moveTo>
                <a:lnTo>
                  <a:pt x="4323510" y="0"/>
                </a:lnTo>
                <a:lnTo>
                  <a:pt x="4323510" y="996148"/>
                </a:lnTo>
                <a:lnTo>
                  <a:pt x="0" y="996148"/>
                </a:lnTo>
                <a:lnTo>
                  <a:pt x="0" y="0"/>
                </a:lnTo>
                <a:close/>
              </a:path>
            </a:pathLst>
          </a:custGeom>
          <a:blipFill>
            <a:blip r:embed="rId2"/>
            <a:stretch>
              <a:fillRect l="0" t="-263129" r="-121897" b="-278525"/>
            </a:stretch>
          </a:blipFill>
        </p:spPr>
      </p:sp>
      <p:sp>
        <p:nvSpPr>
          <p:cNvPr name="Freeform 8" id="8"/>
          <p:cNvSpPr/>
          <p:nvPr/>
        </p:nvSpPr>
        <p:spPr>
          <a:xfrm flipH="false" flipV="false" rot="5506884">
            <a:off x="5665488" y="5449520"/>
            <a:ext cx="7916838" cy="3505658"/>
          </a:xfrm>
          <a:custGeom>
            <a:avLst/>
            <a:gdLst/>
            <a:ahLst/>
            <a:cxnLst/>
            <a:rect r="r" b="b" t="t" l="l"/>
            <a:pathLst>
              <a:path h="3505658" w="7916838">
                <a:moveTo>
                  <a:pt x="0" y="0"/>
                </a:moveTo>
                <a:lnTo>
                  <a:pt x="7916838" y="0"/>
                </a:lnTo>
                <a:lnTo>
                  <a:pt x="7916838" y="3505658"/>
                </a:lnTo>
                <a:lnTo>
                  <a:pt x="0" y="3505658"/>
                </a:lnTo>
                <a:lnTo>
                  <a:pt x="0" y="0"/>
                </a:lnTo>
                <a:close/>
              </a:path>
            </a:pathLst>
          </a:custGeom>
          <a:blipFill>
            <a:blip r:embed="rId4"/>
            <a:stretch>
              <a:fillRect l="0" t="-125830" r="0" b="0"/>
            </a:stretch>
          </a:blipFill>
        </p:spPr>
      </p:sp>
      <p:sp>
        <p:nvSpPr>
          <p:cNvPr name="AutoShape 9" id="9"/>
          <p:cNvSpPr/>
          <p:nvPr/>
        </p:nvSpPr>
        <p:spPr>
          <a:xfrm flipH="true">
            <a:off x="10519190" y="4863400"/>
            <a:ext cx="232251" cy="1229896"/>
          </a:xfrm>
          <a:prstGeom prst="line">
            <a:avLst/>
          </a:prstGeom>
          <a:ln cap="flat" w="47625">
            <a:solidFill>
              <a:srgbClr val="000000"/>
            </a:solidFill>
            <a:prstDash val="solid"/>
            <a:headEnd type="none" len="sm" w="sm"/>
            <a:tailEnd type="arrow" len="sm" w="med"/>
          </a:ln>
        </p:spPr>
      </p:sp>
      <p:sp>
        <p:nvSpPr>
          <p:cNvPr name="AutoShape 10" id="10"/>
          <p:cNvSpPr/>
          <p:nvPr/>
        </p:nvSpPr>
        <p:spPr>
          <a:xfrm flipH="true">
            <a:off x="12405049" y="4804319"/>
            <a:ext cx="125112" cy="1386210"/>
          </a:xfrm>
          <a:prstGeom prst="line">
            <a:avLst/>
          </a:prstGeom>
          <a:ln cap="flat" w="47625">
            <a:solidFill>
              <a:srgbClr val="000000"/>
            </a:solidFill>
            <a:prstDash val="solid"/>
            <a:headEnd type="none" len="sm" w="sm"/>
            <a:tailEnd type="arrow" len="sm" w="med"/>
          </a:ln>
        </p:spPr>
      </p:sp>
      <p:sp>
        <p:nvSpPr>
          <p:cNvPr name="AutoShape 11" id="11"/>
          <p:cNvSpPr/>
          <p:nvPr/>
        </p:nvSpPr>
        <p:spPr>
          <a:xfrm>
            <a:off x="11374494" y="1721231"/>
            <a:ext cx="754535" cy="0"/>
          </a:xfrm>
          <a:prstGeom prst="line">
            <a:avLst/>
          </a:prstGeom>
          <a:ln cap="flat" w="38100">
            <a:solidFill>
              <a:srgbClr val="000000"/>
            </a:solidFill>
            <a:prstDash val="solid"/>
            <a:headEnd type="arrow" len="sm" w="med"/>
            <a:tailEnd type="arrow" len="sm" w="med"/>
          </a:ln>
        </p:spPr>
      </p:sp>
      <p:sp>
        <p:nvSpPr>
          <p:cNvPr name="TextBox 12" id="12"/>
          <p:cNvSpPr txBox="true"/>
          <p:nvPr/>
        </p:nvSpPr>
        <p:spPr>
          <a:xfrm rot="0">
            <a:off x="1028700" y="2829951"/>
            <a:ext cx="7571072" cy="6295013"/>
          </a:xfrm>
          <a:prstGeom prst="rect">
            <a:avLst/>
          </a:prstGeom>
        </p:spPr>
        <p:txBody>
          <a:bodyPr anchor="t" rtlCol="false" tIns="0" lIns="0" bIns="0" rIns="0">
            <a:spAutoFit/>
          </a:bodyPr>
          <a:lstStyle/>
          <a:p>
            <a:pPr algn="l">
              <a:lnSpc>
                <a:spcPts val="4125"/>
              </a:lnSpc>
            </a:pPr>
            <a:r>
              <a:rPr lang="en-US" sz="3300" b="true">
                <a:solidFill>
                  <a:srgbClr val="000000"/>
                </a:solidFill>
                <a:latin typeface="Inter Medium"/>
                <a:ea typeface="Inter Medium"/>
                <a:cs typeface="Inter Medium"/>
                <a:sym typeface="Inter Medium"/>
              </a:rPr>
              <a:t>Coupe la moitié du « cou » de chaque ballon.</a:t>
            </a:r>
          </a:p>
          <a:p>
            <a:pPr algn="l">
              <a:lnSpc>
                <a:spcPts val="4125"/>
              </a:lnSpc>
            </a:pPr>
          </a:p>
          <a:p>
            <a:pPr algn="l">
              <a:lnSpc>
                <a:spcPts val="4125"/>
              </a:lnSpc>
              <a:spcBef>
                <a:spcPct val="0"/>
              </a:spcBef>
            </a:pPr>
            <a:r>
              <a:rPr lang="en-US" b="true" sz="3300">
                <a:solidFill>
                  <a:srgbClr val="000000"/>
                </a:solidFill>
                <a:latin typeface="Inter Medium"/>
                <a:ea typeface="Inter Medium"/>
                <a:cs typeface="Inter Medium"/>
                <a:sym typeface="Inter Medium"/>
              </a:rPr>
              <a:t>Insère l’extrémité de chaque paille dans un petit ballon. Avec du ruban adhésif, colle bien la paille au ballon, de façon hermétique.</a:t>
            </a:r>
          </a:p>
          <a:p>
            <a:pPr algn="l">
              <a:lnSpc>
                <a:spcPts val="4125"/>
              </a:lnSpc>
              <a:spcBef>
                <a:spcPct val="0"/>
              </a:spcBef>
            </a:pPr>
            <a:r>
              <a:rPr lang="en-US" b="true" sz="3300">
                <a:solidFill>
                  <a:srgbClr val="000000"/>
                </a:solidFill>
                <a:latin typeface="Inter Medium"/>
                <a:ea typeface="Inter Medium"/>
                <a:cs typeface="Inter Medium"/>
                <a:sym typeface="Inter Medium"/>
              </a:rPr>
              <a:t> </a:t>
            </a:r>
          </a:p>
          <a:p>
            <a:pPr algn="l">
              <a:lnSpc>
                <a:spcPts val="4125"/>
              </a:lnSpc>
              <a:spcBef>
                <a:spcPct val="0"/>
              </a:spcBef>
            </a:pPr>
            <a:r>
              <a:rPr lang="en-US" b="true" sz="3300">
                <a:solidFill>
                  <a:srgbClr val="000000"/>
                </a:solidFill>
                <a:latin typeface="Inter Medium"/>
                <a:ea typeface="Inter Medium"/>
                <a:cs typeface="Inter Medium"/>
                <a:sym typeface="Inter Medium"/>
              </a:rPr>
              <a:t>Place les pailles côte à côte et attache les autres extrémités des pailles ensemble avec du ruban adhésif</a:t>
            </a:r>
          </a:p>
        </p:txBody>
      </p:sp>
      <p:sp>
        <p:nvSpPr>
          <p:cNvPr name="TextBox 13" id="13"/>
          <p:cNvSpPr txBox="true"/>
          <p:nvPr/>
        </p:nvSpPr>
        <p:spPr>
          <a:xfrm rot="0">
            <a:off x="9176176" y="1424247"/>
            <a:ext cx="1789180"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collage</a:t>
            </a:r>
          </a:p>
        </p:txBody>
      </p:sp>
      <p:sp>
        <p:nvSpPr>
          <p:cNvPr name="TextBox 14" id="14"/>
          <p:cNvSpPr txBox="true"/>
          <p:nvPr/>
        </p:nvSpPr>
        <p:spPr>
          <a:xfrm rot="0">
            <a:off x="13256415" y="5609895"/>
            <a:ext cx="3772671"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Insertion et collage</a:t>
            </a:r>
          </a:p>
        </p:txBody>
      </p:sp>
      <p:grpSp>
        <p:nvGrpSpPr>
          <p:cNvPr name="Group 15" id="15"/>
          <p:cNvGrpSpPr/>
          <p:nvPr/>
        </p:nvGrpSpPr>
        <p:grpSpPr>
          <a:xfrm rot="0">
            <a:off x="13938747" y="8610172"/>
            <a:ext cx="3456842" cy="1029585"/>
            <a:chOff x="0" y="0"/>
            <a:chExt cx="4609122" cy="1372780"/>
          </a:xfrm>
        </p:grpSpPr>
        <p:sp>
          <p:nvSpPr>
            <p:cNvPr name="AutoShape 16" id="16"/>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7" id="17"/>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5"/>
              <a:stretch>
                <a:fillRect l="0" t="0" r="0" b="0"/>
              </a:stretch>
            </a:blipFill>
          </p:spPr>
        </p:sp>
        <p:sp>
          <p:nvSpPr>
            <p:cNvPr name="TextBox 18" id="18"/>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9" id="19"/>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
        <p:nvSpPr>
          <p:cNvPr name="TextBox 20" id="20"/>
          <p:cNvSpPr txBox="true"/>
          <p:nvPr/>
        </p:nvSpPr>
        <p:spPr>
          <a:xfrm rot="0">
            <a:off x="1028700" y="1085850"/>
            <a:ext cx="7385061" cy="1317349"/>
          </a:xfrm>
          <a:prstGeom prst="rect">
            <a:avLst/>
          </a:prstGeom>
        </p:spPr>
        <p:txBody>
          <a:bodyPr anchor="t" rtlCol="false" tIns="0" lIns="0" bIns="0" rIns="0">
            <a:spAutoFit/>
          </a:bodyPr>
          <a:lstStyle/>
          <a:p>
            <a:pPr algn="just">
              <a:lnSpc>
                <a:spcPts val="5136"/>
              </a:lnSpc>
            </a:pPr>
            <a:r>
              <a:rPr lang="en-US" b="true" sz="4800">
                <a:solidFill>
                  <a:srgbClr val="000000"/>
                </a:solidFill>
                <a:latin typeface="Inter Bold"/>
                <a:ea typeface="Inter Bold"/>
                <a:cs typeface="Inter Bold"/>
                <a:sym typeface="Inter Bold"/>
              </a:rPr>
              <a:t>Construis une maquette de tes poumons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5" id="5"/>
          <p:cNvSpPr/>
          <p:nvPr/>
        </p:nvSpPr>
        <p:spPr>
          <a:xfrm flipH="false" flipV="false" rot="-7425502">
            <a:off x="1848227" y="3799296"/>
            <a:ext cx="4279584" cy="4279584"/>
          </a:xfrm>
          <a:custGeom>
            <a:avLst/>
            <a:gdLst/>
            <a:ahLst/>
            <a:cxnLst/>
            <a:rect r="r" b="b" t="t" l="l"/>
            <a:pathLst>
              <a:path h="4279584" w="4279584">
                <a:moveTo>
                  <a:pt x="0" y="0"/>
                </a:moveTo>
                <a:lnTo>
                  <a:pt x="4279584" y="0"/>
                </a:lnTo>
                <a:lnTo>
                  <a:pt x="4279584" y="4279584"/>
                </a:lnTo>
                <a:lnTo>
                  <a:pt x="0" y="4279584"/>
                </a:lnTo>
                <a:lnTo>
                  <a:pt x="0" y="0"/>
                </a:lnTo>
                <a:close/>
              </a:path>
            </a:pathLst>
          </a:custGeom>
          <a:blipFill>
            <a:blip r:embed="rId2"/>
            <a:stretch>
              <a:fillRect l="0" t="0" r="0" b="0"/>
            </a:stretch>
          </a:blipFill>
        </p:spPr>
      </p:sp>
      <p:sp>
        <p:nvSpPr>
          <p:cNvPr name="Freeform 6" id="6"/>
          <p:cNvSpPr/>
          <p:nvPr/>
        </p:nvSpPr>
        <p:spPr>
          <a:xfrm flipH="false" flipV="false" rot="5187943">
            <a:off x="617201" y="5306864"/>
            <a:ext cx="3911523" cy="1732063"/>
          </a:xfrm>
          <a:custGeom>
            <a:avLst/>
            <a:gdLst/>
            <a:ahLst/>
            <a:cxnLst/>
            <a:rect r="r" b="b" t="t" l="l"/>
            <a:pathLst>
              <a:path h="1732063" w="3911523">
                <a:moveTo>
                  <a:pt x="0" y="0"/>
                </a:moveTo>
                <a:lnTo>
                  <a:pt x="3911522" y="0"/>
                </a:lnTo>
                <a:lnTo>
                  <a:pt x="3911522" y="1732063"/>
                </a:lnTo>
                <a:lnTo>
                  <a:pt x="0" y="1732063"/>
                </a:lnTo>
                <a:lnTo>
                  <a:pt x="0" y="0"/>
                </a:lnTo>
                <a:close/>
              </a:path>
            </a:pathLst>
          </a:custGeom>
          <a:blipFill>
            <a:blip r:embed="rId3"/>
            <a:stretch>
              <a:fillRect l="0" t="-125830" r="0" b="0"/>
            </a:stretch>
          </a:blipFill>
        </p:spPr>
      </p:sp>
      <p:sp>
        <p:nvSpPr>
          <p:cNvPr name="Freeform 7" id="7"/>
          <p:cNvSpPr/>
          <p:nvPr/>
        </p:nvSpPr>
        <p:spPr>
          <a:xfrm flipH="false" flipV="false" rot="0">
            <a:off x="2607791" y="4684444"/>
            <a:ext cx="703153" cy="129204"/>
          </a:xfrm>
          <a:custGeom>
            <a:avLst/>
            <a:gdLst/>
            <a:ahLst/>
            <a:cxnLst/>
            <a:rect r="r" b="b" t="t" l="l"/>
            <a:pathLst>
              <a:path h="129204" w="703153">
                <a:moveTo>
                  <a:pt x="0" y="0"/>
                </a:moveTo>
                <a:lnTo>
                  <a:pt x="703153" y="0"/>
                </a:lnTo>
                <a:lnTo>
                  <a:pt x="703153" y="129205"/>
                </a:lnTo>
                <a:lnTo>
                  <a:pt x="0" y="1292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1321781" y="2044387"/>
            <a:ext cx="3499104" cy="7359985"/>
            <a:chOff x="0" y="0"/>
            <a:chExt cx="4665472" cy="9813314"/>
          </a:xfrm>
        </p:grpSpPr>
        <p:sp>
          <p:nvSpPr>
            <p:cNvPr name="Freeform 9" id="9"/>
            <p:cNvSpPr/>
            <p:nvPr/>
          </p:nvSpPr>
          <p:spPr>
            <a:xfrm flipH="false" flipV="false" rot="-10800000">
              <a:off x="0" y="3207336"/>
              <a:ext cx="4665472" cy="6605978"/>
            </a:xfrm>
            <a:custGeom>
              <a:avLst/>
              <a:gdLst/>
              <a:ahLst/>
              <a:cxnLst/>
              <a:rect r="r" b="b" t="t" l="l"/>
              <a:pathLst>
                <a:path h="6605978" w="4665472">
                  <a:moveTo>
                    <a:pt x="0" y="0"/>
                  </a:moveTo>
                  <a:lnTo>
                    <a:pt x="4665472" y="0"/>
                  </a:lnTo>
                  <a:lnTo>
                    <a:pt x="4665472" y="6605978"/>
                  </a:lnTo>
                  <a:lnTo>
                    <a:pt x="0" y="6605978"/>
                  </a:lnTo>
                  <a:lnTo>
                    <a:pt x="0" y="0"/>
                  </a:lnTo>
                  <a:close/>
                </a:path>
              </a:pathLst>
            </a:custGeom>
            <a:blipFill>
              <a:blip r:embed="rId6">
                <a:alphaModFix amt="79000"/>
              </a:blip>
              <a:stretch>
                <a:fillRect l="0" t="0" r="0" b="0"/>
              </a:stretch>
            </a:blipFill>
          </p:spPr>
        </p:sp>
        <p:sp>
          <p:nvSpPr>
            <p:cNvPr name="Freeform 10" id="10"/>
            <p:cNvSpPr/>
            <p:nvPr/>
          </p:nvSpPr>
          <p:spPr>
            <a:xfrm flipH="false" flipV="false" rot="-5267423">
              <a:off x="65811" y="1671878"/>
              <a:ext cx="4299340" cy="990579"/>
            </a:xfrm>
            <a:custGeom>
              <a:avLst/>
              <a:gdLst/>
              <a:ahLst/>
              <a:cxnLst/>
              <a:rect r="r" b="b" t="t" l="l"/>
              <a:pathLst>
                <a:path h="990579" w="4299340">
                  <a:moveTo>
                    <a:pt x="0" y="0"/>
                  </a:moveTo>
                  <a:lnTo>
                    <a:pt x="4299340" y="0"/>
                  </a:lnTo>
                  <a:lnTo>
                    <a:pt x="4299340" y="990580"/>
                  </a:lnTo>
                  <a:lnTo>
                    <a:pt x="0" y="990580"/>
                  </a:lnTo>
                  <a:lnTo>
                    <a:pt x="0" y="0"/>
                  </a:lnTo>
                  <a:close/>
                </a:path>
              </a:pathLst>
            </a:custGeom>
            <a:blipFill>
              <a:blip r:embed="rId7"/>
              <a:stretch>
                <a:fillRect l="0" t="-263129" r="-121897" b="-278525"/>
              </a:stretch>
            </a:blipFill>
          </p:spPr>
        </p:sp>
        <p:sp>
          <p:nvSpPr>
            <p:cNvPr name="Freeform 11" id="11"/>
            <p:cNvSpPr/>
            <p:nvPr/>
          </p:nvSpPr>
          <p:spPr>
            <a:xfrm flipH="false" flipV="false" rot="-5400000">
              <a:off x="-312224" y="1689376"/>
              <a:ext cx="4299340" cy="990579"/>
            </a:xfrm>
            <a:custGeom>
              <a:avLst/>
              <a:gdLst/>
              <a:ahLst/>
              <a:cxnLst/>
              <a:rect r="r" b="b" t="t" l="l"/>
              <a:pathLst>
                <a:path h="990579" w="4299340">
                  <a:moveTo>
                    <a:pt x="0" y="0"/>
                  </a:moveTo>
                  <a:lnTo>
                    <a:pt x="4299340" y="0"/>
                  </a:lnTo>
                  <a:lnTo>
                    <a:pt x="4299340" y="990579"/>
                  </a:lnTo>
                  <a:lnTo>
                    <a:pt x="0" y="990579"/>
                  </a:lnTo>
                  <a:lnTo>
                    <a:pt x="0" y="0"/>
                  </a:lnTo>
                  <a:close/>
                </a:path>
              </a:pathLst>
            </a:custGeom>
            <a:blipFill>
              <a:blip r:embed="rId7"/>
              <a:stretch>
                <a:fillRect l="0" t="-263129" r="-121897" b="-278525"/>
              </a:stretch>
            </a:blipFill>
          </p:spPr>
        </p:sp>
      </p:grpSp>
      <p:sp>
        <p:nvSpPr>
          <p:cNvPr name="Freeform 12" id="12"/>
          <p:cNvSpPr/>
          <p:nvPr/>
        </p:nvSpPr>
        <p:spPr>
          <a:xfrm flipH="false" flipV="false" rot="7128900">
            <a:off x="10706712" y="3416653"/>
            <a:ext cx="7254154" cy="4833080"/>
          </a:xfrm>
          <a:custGeom>
            <a:avLst/>
            <a:gdLst/>
            <a:ahLst/>
            <a:cxnLst/>
            <a:rect r="r" b="b" t="t" l="l"/>
            <a:pathLst>
              <a:path h="4833080" w="7254154">
                <a:moveTo>
                  <a:pt x="0" y="0"/>
                </a:moveTo>
                <a:lnTo>
                  <a:pt x="7254154" y="0"/>
                </a:lnTo>
                <a:lnTo>
                  <a:pt x="7254154" y="4833080"/>
                </a:lnTo>
                <a:lnTo>
                  <a:pt x="0" y="4833080"/>
                </a:lnTo>
                <a:lnTo>
                  <a:pt x="0" y="0"/>
                </a:lnTo>
                <a:close/>
              </a:path>
            </a:pathLst>
          </a:custGeom>
          <a:blipFill>
            <a:blip r:embed="rId8"/>
            <a:stretch>
              <a:fillRect l="0" t="0" r="0" b="0"/>
            </a:stretch>
          </a:blipFill>
        </p:spPr>
      </p:sp>
      <p:sp>
        <p:nvSpPr>
          <p:cNvPr name="TextBox 13" id="13"/>
          <p:cNvSpPr txBox="true"/>
          <p:nvPr/>
        </p:nvSpPr>
        <p:spPr>
          <a:xfrm rot="0">
            <a:off x="12433126" y="2378032"/>
            <a:ext cx="1242083"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nœud</a:t>
            </a:r>
          </a:p>
        </p:txBody>
      </p:sp>
      <p:sp>
        <p:nvSpPr>
          <p:cNvPr name="AutoShape 14" id="14"/>
          <p:cNvSpPr/>
          <p:nvPr/>
        </p:nvSpPr>
        <p:spPr>
          <a:xfrm>
            <a:off x="12560584" y="7450956"/>
            <a:ext cx="3771197" cy="0"/>
          </a:xfrm>
          <a:prstGeom prst="line">
            <a:avLst/>
          </a:prstGeom>
          <a:ln cap="flat" w="38100">
            <a:solidFill>
              <a:srgbClr val="000000"/>
            </a:solidFill>
            <a:prstDash val="sysDash"/>
            <a:headEnd type="none" len="sm" w="sm"/>
            <a:tailEnd type="none" len="sm" w="sm"/>
          </a:ln>
        </p:spPr>
      </p:sp>
      <p:sp>
        <p:nvSpPr>
          <p:cNvPr name="AutoShape 15" id="15"/>
          <p:cNvSpPr/>
          <p:nvPr/>
        </p:nvSpPr>
        <p:spPr>
          <a:xfrm>
            <a:off x="12930566" y="2905325"/>
            <a:ext cx="744643" cy="270862"/>
          </a:xfrm>
          <a:prstGeom prst="line">
            <a:avLst/>
          </a:prstGeom>
          <a:ln cap="flat" w="38100">
            <a:solidFill>
              <a:srgbClr val="000000"/>
            </a:solidFill>
            <a:prstDash val="solid"/>
            <a:headEnd type="none" len="sm" w="sm"/>
            <a:tailEnd type="arrow" len="sm" w="med"/>
          </a:ln>
        </p:spPr>
      </p:sp>
      <p:sp>
        <p:nvSpPr>
          <p:cNvPr name="Freeform 16" id="16"/>
          <p:cNvSpPr/>
          <p:nvPr/>
        </p:nvSpPr>
        <p:spPr>
          <a:xfrm flipH="false" flipV="false" rot="0">
            <a:off x="15734307" y="2905325"/>
            <a:ext cx="542316" cy="4295575"/>
          </a:xfrm>
          <a:custGeom>
            <a:avLst/>
            <a:gdLst/>
            <a:ahLst/>
            <a:cxnLst/>
            <a:rect r="r" b="b" t="t" l="l"/>
            <a:pathLst>
              <a:path h="4295575" w="542316">
                <a:moveTo>
                  <a:pt x="0" y="0"/>
                </a:moveTo>
                <a:lnTo>
                  <a:pt x="542316" y="0"/>
                </a:lnTo>
                <a:lnTo>
                  <a:pt x="542316" y="4295575"/>
                </a:lnTo>
                <a:lnTo>
                  <a:pt x="0" y="429557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4906267" y="1997407"/>
            <a:ext cx="7260159" cy="7260501"/>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Place</a:t>
            </a:r>
            <a:r>
              <a:rPr lang="en-US" b="true" sz="3200">
                <a:solidFill>
                  <a:srgbClr val="000000"/>
                </a:solidFill>
                <a:latin typeface="Inter Medium"/>
                <a:ea typeface="Inter Medium"/>
                <a:cs typeface="Inter Medium"/>
                <a:sym typeface="Inter Medium"/>
              </a:rPr>
              <a:t> le verre à l’envers, le fond vers le haut. Insère les extrémités des pailles (qui sont attachées par le ruban adhésif) dans l’embouchure du verre et à travers le trou que tu as découpé. Les deux petits ballons se retrouvent à l’intérieur du gobelet et les extrémités des pailles dépassent au-dessus du trou.</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Fais un nœud dans le grand ballon. Coupe le ballon dans sa partie la plus large. Conserve la partie où il y a le nœud que tu as fait.</a:t>
            </a:r>
          </a:p>
        </p:txBody>
      </p:sp>
      <p:sp>
        <p:nvSpPr>
          <p:cNvPr name="TextBox 18" id="18"/>
          <p:cNvSpPr txBox="true"/>
          <p:nvPr/>
        </p:nvSpPr>
        <p:spPr>
          <a:xfrm rot="0">
            <a:off x="11610409" y="6673607"/>
            <a:ext cx="2328338"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découpe</a:t>
            </a:r>
          </a:p>
        </p:txBody>
      </p:sp>
      <p:sp>
        <p:nvSpPr>
          <p:cNvPr name="TextBox 19" id="19"/>
          <p:cNvSpPr txBox="true"/>
          <p:nvPr/>
        </p:nvSpPr>
        <p:spPr>
          <a:xfrm rot="0">
            <a:off x="15368211" y="2378032"/>
            <a:ext cx="2214848" cy="527293"/>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conserve</a:t>
            </a:r>
          </a:p>
        </p:txBody>
      </p:sp>
      <p:grpSp>
        <p:nvGrpSpPr>
          <p:cNvPr name="Group 20" id="20"/>
          <p:cNvGrpSpPr/>
          <p:nvPr/>
        </p:nvGrpSpPr>
        <p:grpSpPr>
          <a:xfrm rot="0">
            <a:off x="13938747" y="8610172"/>
            <a:ext cx="3456842" cy="1029585"/>
            <a:chOff x="0" y="0"/>
            <a:chExt cx="4609122" cy="1372780"/>
          </a:xfrm>
        </p:grpSpPr>
        <p:sp>
          <p:nvSpPr>
            <p:cNvPr name="AutoShape 21" id="21"/>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22" id="22"/>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11"/>
              <a:stretch>
                <a:fillRect l="0" t="0" r="0" b="0"/>
              </a:stretch>
            </a:blipFill>
          </p:spPr>
        </p:sp>
        <p:sp>
          <p:nvSpPr>
            <p:cNvPr name="TextBox 23" id="23"/>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24" id="24"/>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
        <p:nvSpPr>
          <p:cNvPr name="TextBox 25" id="25"/>
          <p:cNvSpPr txBox="true"/>
          <p:nvPr/>
        </p:nvSpPr>
        <p:spPr>
          <a:xfrm rot="0">
            <a:off x="1028700" y="1085850"/>
            <a:ext cx="14705607" cy="669724"/>
          </a:xfrm>
          <a:prstGeom prst="rect">
            <a:avLst/>
          </a:prstGeom>
        </p:spPr>
        <p:txBody>
          <a:bodyPr anchor="t" rtlCol="false" tIns="0" lIns="0" bIns="0" rIns="0">
            <a:spAutoFit/>
          </a:bodyPr>
          <a:lstStyle/>
          <a:p>
            <a:pPr algn="just">
              <a:lnSpc>
                <a:spcPts val="5136"/>
              </a:lnSpc>
            </a:pPr>
            <a:r>
              <a:rPr lang="en-US" b="true" sz="4800">
                <a:solidFill>
                  <a:srgbClr val="000000"/>
                </a:solidFill>
                <a:latin typeface="Inter Bold"/>
                <a:ea typeface="Inter Bold"/>
                <a:cs typeface="Inter Bold"/>
                <a:sym typeface="Inter Bold"/>
              </a:rPr>
              <a:t>Construis une maquette de tes poumons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0851162" y="8330032"/>
            <a:ext cx="4307459" cy="1790204"/>
          </a:xfrm>
          <a:custGeom>
            <a:avLst/>
            <a:gdLst/>
            <a:ahLst/>
            <a:cxnLst/>
            <a:rect r="r" b="b" t="t" l="l"/>
            <a:pathLst>
              <a:path h="1790204" w="4307459">
                <a:moveTo>
                  <a:pt x="0" y="0"/>
                </a:moveTo>
                <a:lnTo>
                  <a:pt x="4307459" y="0"/>
                </a:lnTo>
                <a:lnTo>
                  <a:pt x="4307459" y="1790204"/>
                </a:lnTo>
                <a:lnTo>
                  <a:pt x="0" y="1790204"/>
                </a:lnTo>
                <a:lnTo>
                  <a:pt x="0" y="0"/>
                </a:lnTo>
                <a:close/>
              </a:path>
            </a:pathLst>
          </a:custGeom>
          <a:blipFill>
            <a:blip r:embed="rId2"/>
            <a:stretch>
              <a:fillRect l="0" t="0" r="0" b="-260591"/>
            </a:stretch>
          </a:blipFill>
        </p:spPr>
      </p:sp>
      <p:sp>
        <p:nvSpPr>
          <p:cNvPr name="Freeform 3" id="3"/>
          <p:cNvSpPr/>
          <p:nvPr/>
        </p:nvSpPr>
        <p:spPr>
          <a:xfrm flipH="false" flipV="false" rot="-7425502">
            <a:off x="11541994" y="2959615"/>
            <a:ext cx="4279584" cy="4279584"/>
          </a:xfrm>
          <a:custGeom>
            <a:avLst/>
            <a:gdLst/>
            <a:ahLst/>
            <a:cxnLst/>
            <a:rect r="r" b="b" t="t" l="l"/>
            <a:pathLst>
              <a:path h="4279584" w="4279584">
                <a:moveTo>
                  <a:pt x="0" y="0"/>
                </a:moveTo>
                <a:lnTo>
                  <a:pt x="4279584" y="0"/>
                </a:lnTo>
                <a:lnTo>
                  <a:pt x="4279584" y="4279584"/>
                </a:lnTo>
                <a:lnTo>
                  <a:pt x="0" y="4279584"/>
                </a:lnTo>
                <a:lnTo>
                  <a:pt x="0" y="0"/>
                </a:lnTo>
                <a:close/>
              </a:path>
            </a:pathLst>
          </a:custGeom>
          <a:blipFill>
            <a:blip r:embed="rId3"/>
            <a:stretch>
              <a:fillRect l="0" t="0" r="0" b="0"/>
            </a:stretch>
          </a:blipFill>
        </p:spPr>
      </p:sp>
      <p:sp>
        <p:nvSpPr>
          <p:cNvPr name="Freeform 4" id="4"/>
          <p:cNvSpPr/>
          <p:nvPr/>
        </p:nvSpPr>
        <p:spPr>
          <a:xfrm flipH="false" flipV="false" rot="5187943">
            <a:off x="10176685" y="4468219"/>
            <a:ext cx="3911523" cy="1732063"/>
          </a:xfrm>
          <a:custGeom>
            <a:avLst/>
            <a:gdLst/>
            <a:ahLst/>
            <a:cxnLst/>
            <a:rect r="r" b="b" t="t" l="l"/>
            <a:pathLst>
              <a:path h="1732063" w="3911523">
                <a:moveTo>
                  <a:pt x="0" y="0"/>
                </a:moveTo>
                <a:lnTo>
                  <a:pt x="3911523" y="0"/>
                </a:lnTo>
                <a:lnTo>
                  <a:pt x="3911523" y="1732063"/>
                </a:lnTo>
                <a:lnTo>
                  <a:pt x="0" y="1732063"/>
                </a:lnTo>
                <a:lnTo>
                  <a:pt x="0" y="0"/>
                </a:lnTo>
                <a:close/>
              </a:path>
            </a:pathLst>
          </a:custGeom>
          <a:blipFill>
            <a:blip r:embed="rId4"/>
            <a:stretch>
              <a:fillRect l="0" t="-125830" r="0" b="0"/>
            </a:stretch>
          </a:blipFill>
        </p:spPr>
      </p:sp>
      <p:sp>
        <p:nvSpPr>
          <p:cNvPr name="AutoShape 5" id="5"/>
          <p:cNvSpPr/>
          <p:nvPr/>
        </p:nvSpPr>
        <p:spPr>
          <a:xfrm flipH="true">
            <a:off x="13320529" y="2451967"/>
            <a:ext cx="500494" cy="1159841"/>
          </a:xfrm>
          <a:prstGeom prst="line">
            <a:avLst/>
          </a:prstGeom>
          <a:ln cap="flat" w="76200">
            <a:solidFill>
              <a:srgbClr val="000000"/>
            </a:solidFill>
            <a:prstDash val="solid"/>
            <a:headEnd type="none" len="sm" w="sm"/>
            <a:tailEnd type="arrow" len="sm" w="med"/>
          </a:ln>
        </p:spPr>
      </p:sp>
      <p:sp>
        <p:nvSpPr>
          <p:cNvPr name="AutoShape 6" id="6"/>
          <p:cNvSpPr/>
          <p:nvPr/>
        </p:nvSpPr>
        <p:spPr>
          <a:xfrm flipH="true">
            <a:off x="14380455" y="5916144"/>
            <a:ext cx="952216" cy="1845323"/>
          </a:xfrm>
          <a:prstGeom prst="line">
            <a:avLst/>
          </a:prstGeom>
          <a:ln cap="flat" w="76200">
            <a:solidFill>
              <a:srgbClr val="000000"/>
            </a:solidFill>
            <a:prstDash val="solid"/>
            <a:headEnd type="none" len="sm" w="sm"/>
            <a:tailEnd type="arrow" len="sm" w="med"/>
          </a:ln>
        </p:spPr>
      </p:sp>
      <p:sp>
        <p:nvSpPr>
          <p:cNvPr name="TextBox 7" id="7"/>
          <p:cNvSpPr txBox="true"/>
          <p:nvPr/>
        </p:nvSpPr>
        <p:spPr>
          <a:xfrm rot="0">
            <a:off x="1057275" y="3040908"/>
            <a:ext cx="8427723" cy="5184348"/>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É</a:t>
            </a:r>
            <a:r>
              <a:rPr lang="en-US" b="true" sz="3200">
                <a:solidFill>
                  <a:srgbClr val="000000"/>
                </a:solidFill>
                <a:latin typeface="Inter Medium"/>
                <a:ea typeface="Inter Medium"/>
                <a:cs typeface="Inter Medium"/>
                <a:sym typeface="Inter Medium"/>
              </a:rPr>
              <a:t>tire le grand ballon sur l’embouchure du verre, pour former un couvercle. Il doit être bien ajusté. Si nécessaire, fixe le rebord du ballon avec des élastiques ou du ruban adhésif pour le maintenir en place.</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Assure-toi qu’il n’y a pas d’espace ouvert à l’endroit où le rebord du gros ballon rencontre le gobelet et à l’endroit où les pailles sortent du gobelet.</a:t>
            </a:r>
          </a:p>
        </p:txBody>
      </p:sp>
      <p:sp>
        <p:nvSpPr>
          <p:cNvPr name="TextBox 8" id="8"/>
          <p:cNvSpPr txBox="true"/>
          <p:nvPr/>
        </p:nvSpPr>
        <p:spPr>
          <a:xfrm rot="0">
            <a:off x="13934512" y="1793928"/>
            <a:ext cx="1756894" cy="1330802"/>
          </a:xfrm>
          <a:prstGeom prst="rect">
            <a:avLst/>
          </a:prstGeom>
        </p:spPr>
        <p:txBody>
          <a:bodyPr anchor="t" rtlCol="false" tIns="0" lIns="0" bIns="0" rIns="0">
            <a:spAutoFit/>
          </a:bodyPr>
          <a:lstStyle/>
          <a:p>
            <a:pPr algn="l">
              <a:lnSpc>
                <a:spcPts val="3488"/>
              </a:lnSpc>
            </a:pPr>
            <a:r>
              <a:rPr lang="en-US" sz="3200" b="true">
                <a:solidFill>
                  <a:srgbClr val="000000"/>
                </a:solidFill>
                <a:latin typeface="Inter Medium"/>
                <a:ea typeface="Inter Medium"/>
                <a:cs typeface="Inter Medium"/>
                <a:sym typeface="Inter Medium"/>
              </a:rPr>
              <a:t>pas d’espace ouvert</a:t>
            </a:r>
          </a:p>
        </p:txBody>
      </p:sp>
      <p:sp>
        <p:nvSpPr>
          <p:cNvPr name="TextBox 9" id="9"/>
          <p:cNvSpPr txBox="true"/>
          <p:nvPr/>
        </p:nvSpPr>
        <p:spPr>
          <a:xfrm rot="0">
            <a:off x="1028700" y="1219051"/>
            <a:ext cx="8251137" cy="1232916"/>
          </a:xfrm>
          <a:prstGeom prst="rect">
            <a:avLst/>
          </a:prstGeom>
        </p:spPr>
        <p:txBody>
          <a:bodyPr anchor="t" rtlCol="false" tIns="0" lIns="0" bIns="0" rIns="0">
            <a:spAutoFit/>
          </a:bodyPr>
          <a:lstStyle/>
          <a:p>
            <a:pPr algn="l">
              <a:lnSpc>
                <a:spcPts val="4752"/>
              </a:lnSpc>
            </a:pPr>
            <a:r>
              <a:rPr lang="en-US" sz="4800" b="true">
                <a:solidFill>
                  <a:srgbClr val="000000"/>
                </a:solidFill>
                <a:latin typeface="Inter Bold"/>
                <a:ea typeface="Inter Bold"/>
                <a:cs typeface="Inter Bold"/>
                <a:sym typeface="Inter Bold"/>
              </a:rPr>
              <a:t>Construis une maquette de tes poumons</a:t>
            </a:r>
          </a:p>
        </p:txBody>
      </p:sp>
      <p:sp>
        <p:nvSpPr>
          <p:cNvPr name="Freeform 10" id="10"/>
          <p:cNvSpPr/>
          <p:nvPr/>
        </p:nvSpPr>
        <p:spPr>
          <a:xfrm flipH="false" flipV="false" rot="-10800000">
            <a:off x="11004294" y="3611808"/>
            <a:ext cx="3376162" cy="4780406"/>
          </a:xfrm>
          <a:custGeom>
            <a:avLst/>
            <a:gdLst/>
            <a:ahLst/>
            <a:cxnLst/>
            <a:rect r="r" b="b" t="t" l="l"/>
            <a:pathLst>
              <a:path h="4780406" w="3376162">
                <a:moveTo>
                  <a:pt x="0" y="0"/>
                </a:moveTo>
                <a:lnTo>
                  <a:pt x="3376161" y="0"/>
                </a:lnTo>
                <a:lnTo>
                  <a:pt x="3376161" y="4780406"/>
                </a:lnTo>
                <a:lnTo>
                  <a:pt x="0" y="4780406"/>
                </a:lnTo>
                <a:lnTo>
                  <a:pt x="0" y="0"/>
                </a:lnTo>
                <a:close/>
              </a:path>
            </a:pathLst>
          </a:custGeom>
          <a:blipFill>
            <a:blip r:embed="rId5">
              <a:alphaModFix amt="79000"/>
            </a:blip>
            <a:stretch>
              <a:fillRect l="0" t="0" r="0" b="0"/>
            </a:stretch>
          </a:blipFill>
        </p:spPr>
      </p:sp>
      <p:grpSp>
        <p:nvGrpSpPr>
          <p:cNvPr name="Group 11" id="11"/>
          <p:cNvGrpSpPr/>
          <p:nvPr/>
        </p:nvGrpSpPr>
        <p:grpSpPr>
          <a:xfrm rot="-10800000">
            <a:off x="11139762" y="8067470"/>
            <a:ext cx="3141710" cy="432355"/>
            <a:chOff x="0" y="0"/>
            <a:chExt cx="653387" cy="89918"/>
          </a:xfrm>
        </p:grpSpPr>
        <p:sp>
          <p:nvSpPr>
            <p:cNvPr name="Freeform 12" id="12"/>
            <p:cNvSpPr/>
            <p:nvPr/>
          </p:nvSpPr>
          <p:spPr>
            <a:xfrm flipH="false" flipV="false" rot="0">
              <a:off x="0" y="0"/>
              <a:ext cx="653387" cy="89918"/>
            </a:xfrm>
            <a:custGeom>
              <a:avLst/>
              <a:gdLst/>
              <a:ahLst/>
              <a:cxnLst/>
              <a:rect r="r" b="b" t="t" l="l"/>
              <a:pathLst>
                <a:path h="89918" w="653387">
                  <a:moveTo>
                    <a:pt x="653387" y="59407"/>
                  </a:moveTo>
                  <a:cubicBezTo>
                    <a:pt x="653387" y="73843"/>
                    <a:pt x="507122" y="89918"/>
                    <a:pt x="326694" y="89918"/>
                  </a:cubicBezTo>
                  <a:cubicBezTo>
                    <a:pt x="146266" y="89918"/>
                    <a:pt x="0" y="73843"/>
                    <a:pt x="0" y="59407"/>
                  </a:cubicBezTo>
                  <a:cubicBezTo>
                    <a:pt x="0" y="20626"/>
                    <a:pt x="326694" y="0"/>
                    <a:pt x="326694" y="0"/>
                  </a:cubicBezTo>
                  <a:cubicBezTo>
                    <a:pt x="326694" y="0"/>
                    <a:pt x="653387" y="19580"/>
                    <a:pt x="653387" y="59407"/>
                  </a:cubicBezTo>
                  <a:close/>
                </a:path>
              </a:pathLst>
            </a:custGeom>
            <a:solidFill>
              <a:srgbClr val="007AA9"/>
            </a:solidFill>
          </p:spPr>
        </p:sp>
        <p:sp>
          <p:nvSpPr>
            <p:cNvPr name="TextBox 13" id="13"/>
            <p:cNvSpPr txBox="true"/>
            <p:nvPr/>
          </p:nvSpPr>
          <p:spPr>
            <a:xfrm>
              <a:off x="0" y="9049"/>
              <a:ext cx="653387" cy="80868"/>
            </a:xfrm>
            <a:prstGeom prst="rect">
              <a:avLst/>
            </a:prstGeom>
          </p:spPr>
          <p:txBody>
            <a:bodyPr anchor="ctr" rtlCol="false" tIns="50800" lIns="50800" bIns="50800" rIns="50800"/>
            <a:lstStyle/>
            <a:p>
              <a:pPr algn="ctr">
                <a:lnSpc>
                  <a:spcPts val="3000"/>
                </a:lnSpc>
              </a:pPr>
            </a:p>
          </p:txBody>
        </p:sp>
      </p:grpSp>
      <p:grpSp>
        <p:nvGrpSpPr>
          <p:cNvPr name="Group 14" id="14"/>
          <p:cNvGrpSpPr/>
          <p:nvPr/>
        </p:nvGrpSpPr>
        <p:grpSpPr>
          <a:xfrm rot="0">
            <a:off x="11139762" y="8023919"/>
            <a:ext cx="3141710" cy="201338"/>
            <a:chOff x="0" y="0"/>
            <a:chExt cx="827446" cy="53027"/>
          </a:xfrm>
        </p:grpSpPr>
        <p:sp>
          <p:nvSpPr>
            <p:cNvPr name="Freeform 15" id="15"/>
            <p:cNvSpPr/>
            <p:nvPr/>
          </p:nvSpPr>
          <p:spPr>
            <a:xfrm flipH="false" flipV="false" rot="0">
              <a:off x="0" y="0"/>
              <a:ext cx="827446" cy="53027"/>
            </a:xfrm>
            <a:custGeom>
              <a:avLst/>
              <a:gdLst/>
              <a:ahLst/>
              <a:cxnLst/>
              <a:rect r="r" b="b" t="t" l="l"/>
              <a:pathLst>
                <a:path h="53027" w="827446">
                  <a:moveTo>
                    <a:pt x="0" y="0"/>
                  </a:moveTo>
                  <a:lnTo>
                    <a:pt x="827446" y="0"/>
                  </a:lnTo>
                  <a:lnTo>
                    <a:pt x="827446" y="53027"/>
                  </a:lnTo>
                  <a:lnTo>
                    <a:pt x="0" y="53027"/>
                  </a:lnTo>
                  <a:close/>
                </a:path>
              </a:pathLst>
            </a:custGeom>
            <a:solidFill>
              <a:srgbClr val="007AA9"/>
            </a:solidFill>
          </p:spPr>
        </p:sp>
        <p:sp>
          <p:nvSpPr>
            <p:cNvPr name="TextBox 16" id="16"/>
            <p:cNvSpPr txBox="true"/>
            <p:nvPr/>
          </p:nvSpPr>
          <p:spPr>
            <a:xfrm>
              <a:off x="0" y="-19050"/>
              <a:ext cx="827446" cy="72077"/>
            </a:xfrm>
            <a:prstGeom prst="rect">
              <a:avLst/>
            </a:prstGeom>
          </p:spPr>
          <p:txBody>
            <a:bodyPr anchor="ctr" rtlCol="false" tIns="50800" lIns="50800" bIns="50800" rIns="50800"/>
            <a:lstStyle/>
            <a:p>
              <a:pPr algn="ctr">
                <a:lnSpc>
                  <a:spcPts val="3000"/>
                </a:lnSpc>
              </a:pPr>
            </a:p>
          </p:txBody>
        </p:sp>
      </p:grpSp>
      <p:sp>
        <p:nvSpPr>
          <p:cNvPr name="Freeform 17" id="17"/>
          <p:cNvSpPr/>
          <p:nvPr/>
        </p:nvSpPr>
        <p:spPr>
          <a:xfrm flipH="false" flipV="false" rot="0">
            <a:off x="12299173" y="3996295"/>
            <a:ext cx="786403" cy="144501"/>
          </a:xfrm>
          <a:custGeom>
            <a:avLst/>
            <a:gdLst/>
            <a:ahLst/>
            <a:cxnLst/>
            <a:rect r="r" b="b" t="t" l="l"/>
            <a:pathLst>
              <a:path h="144501" w="786403">
                <a:moveTo>
                  <a:pt x="0" y="0"/>
                </a:moveTo>
                <a:lnTo>
                  <a:pt x="786403" y="0"/>
                </a:lnTo>
                <a:lnTo>
                  <a:pt x="786403" y="144501"/>
                </a:lnTo>
                <a:lnTo>
                  <a:pt x="0" y="144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12029049" y="1315804"/>
            <a:ext cx="1088346" cy="3250752"/>
            <a:chOff x="0" y="0"/>
            <a:chExt cx="1451127" cy="4334336"/>
          </a:xfrm>
        </p:grpSpPr>
        <p:sp>
          <p:nvSpPr>
            <p:cNvPr name="Freeform 19" id="19"/>
            <p:cNvSpPr/>
            <p:nvPr/>
          </p:nvSpPr>
          <p:spPr>
            <a:xfrm flipH="false" flipV="false" rot="-5267423">
              <a:off x="-1276346" y="1671878"/>
              <a:ext cx="4299340" cy="990579"/>
            </a:xfrm>
            <a:custGeom>
              <a:avLst/>
              <a:gdLst/>
              <a:ahLst/>
              <a:cxnLst/>
              <a:rect r="r" b="b" t="t" l="l"/>
              <a:pathLst>
                <a:path h="990579" w="4299340">
                  <a:moveTo>
                    <a:pt x="0" y="0"/>
                  </a:moveTo>
                  <a:lnTo>
                    <a:pt x="4299340" y="0"/>
                  </a:lnTo>
                  <a:lnTo>
                    <a:pt x="4299340" y="990580"/>
                  </a:lnTo>
                  <a:lnTo>
                    <a:pt x="0" y="990580"/>
                  </a:lnTo>
                  <a:lnTo>
                    <a:pt x="0" y="0"/>
                  </a:lnTo>
                  <a:close/>
                </a:path>
              </a:pathLst>
            </a:custGeom>
            <a:blipFill>
              <a:blip r:embed="rId8"/>
              <a:stretch>
                <a:fillRect l="0" t="-263129" r="-121897" b="-278525"/>
              </a:stretch>
            </a:blipFill>
          </p:spPr>
        </p:sp>
        <p:sp>
          <p:nvSpPr>
            <p:cNvPr name="Freeform 20" id="20"/>
            <p:cNvSpPr/>
            <p:nvPr/>
          </p:nvSpPr>
          <p:spPr>
            <a:xfrm flipH="false" flipV="false" rot="-5400000">
              <a:off x="-1654380" y="1689376"/>
              <a:ext cx="4299340" cy="990579"/>
            </a:xfrm>
            <a:custGeom>
              <a:avLst/>
              <a:gdLst/>
              <a:ahLst/>
              <a:cxnLst/>
              <a:rect r="r" b="b" t="t" l="l"/>
              <a:pathLst>
                <a:path h="990579" w="4299340">
                  <a:moveTo>
                    <a:pt x="0" y="0"/>
                  </a:moveTo>
                  <a:lnTo>
                    <a:pt x="4299340" y="0"/>
                  </a:lnTo>
                  <a:lnTo>
                    <a:pt x="4299340" y="990579"/>
                  </a:lnTo>
                  <a:lnTo>
                    <a:pt x="0" y="990579"/>
                  </a:lnTo>
                  <a:lnTo>
                    <a:pt x="0" y="0"/>
                  </a:lnTo>
                  <a:close/>
                </a:path>
              </a:pathLst>
            </a:custGeom>
            <a:blipFill>
              <a:blip r:embed="rId8"/>
              <a:stretch>
                <a:fillRect l="0" t="-263129" r="-121897" b="-278525"/>
              </a:stretch>
            </a:blipFill>
          </p:spPr>
        </p:sp>
      </p:grpSp>
      <p:grpSp>
        <p:nvGrpSpPr>
          <p:cNvPr name="Group 21" id="21"/>
          <p:cNvGrpSpPr/>
          <p:nvPr/>
        </p:nvGrpSpPr>
        <p:grpSpPr>
          <a:xfrm rot="0">
            <a:off x="12338352" y="1449468"/>
            <a:ext cx="713316" cy="706312"/>
            <a:chOff x="0" y="0"/>
            <a:chExt cx="951087" cy="941750"/>
          </a:xfrm>
        </p:grpSpPr>
        <p:grpSp>
          <p:nvGrpSpPr>
            <p:cNvPr name="Group 22" id="22"/>
            <p:cNvGrpSpPr/>
            <p:nvPr/>
          </p:nvGrpSpPr>
          <p:grpSpPr>
            <a:xfrm rot="0">
              <a:off x="0" y="0"/>
              <a:ext cx="951087" cy="621666"/>
              <a:chOff x="0" y="0"/>
              <a:chExt cx="187869" cy="122798"/>
            </a:xfrm>
          </p:grpSpPr>
          <p:sp>
            <p:nvSpPr>
              <p:cNvPr name="Freeform 23" id="23"/>
              <p:cNvSpPr/>
              <p:nvPr/>
            </p:nvSpPr>
            <p:spPr>
              <a:xfrm flipH="false" flipV="false" rot="0">
                <a:off x="0" y="0"/>
                <a:ext cx="187869" cy="122798"/>
              </a:xfrm>
              <a:custGeom>
                <a:avLst/>
                <a:gdLst/>
                <a:ahLst/>
                <a:cxnLst/>
                <a:rect r="r" b="b" t="t" l="l"/>
                <a:pathLst>
                  <a:path h="122798" w="187869">
                    <a:moveTo>
                      <a:pt x="0" y="0"/>
                    </a:moveTo>
                    <a:lnTo>
                      <a:pt x="187869" y="0"/>
                    </a:lnTo>
                    <a:lnTo>
                      <a:pt x="187869" y="122798"/>
                    </a:lnTo>
                    <a:lnTo>
                      <a:pt x="0" y="122798"/>
                    </a:lnTo>
                    <a:close/>
                  </a:path>
                </a:pathLst>
              </a:custGeom>
              <a:solidFill>
                <a:srgbClr val="D9D9D9">
                  <a:alpha val="80784"/>
                </a:srgbClr>
              </a:solidFill>
            </p:spPr>
          </p:sp>
          <p:sp>
            <p:nvSpPr>
              <p:cNvPr name="TextBox 24" id="24"/>
              <p:cNvSpPr txBox="true"/>
              <p:nvPr/>
            </p:nvSpPr>
            <p:spPr>
              <a:xfrm>
                <a:off x="0" y="-19050"/>
                <a:ext cx="187869" cy="141848"/>
              </a:xfrm>
              <a:prstGeom prst="rect">
                <a:avLst/>
              </a:prstGeom>
            </p:spPr>
            <p:txBody>
              <a:bodyPr anchor="ctr" rtlCol="false" tIns="50800" lIns="50800" bIns="50800" rIns="50800"/>
              <a:lstStyle/>
              <a:p>
                <a:pPr algn="ctr">
                  <a:lnSpc>
                    <a:spcPts val="3000"/>
                  </a:lnSpc>
                </a:pPr>
              </a:p>
            </p:txBody>
          </p:sp>
        </p:grpSp>
        <p:grpSp>
          <p:nvGrpSpPr>
            <p:cNvPr name="Group 25" id="25"/>
            <p:cNvGrpSpPr/>
            <p:nvPr/>
          </p:nvGrpSpPr>
          <p:grpSpPr>
            <a:xfrm rot="740768">
              <a:off x="193065" y="267121"/>
              <a:ext cx="701273" cy="606672"/>
              <a:chOff x="0" y="0"/>
              <a:chExt cx="138523" cy="119836"/>
            </a:xfrm>
          </p:grpSpPr>
          <p:sp>
            <p:nvSpPr>
              <p:cNvPr name="Freeform 26" id="26"/>
              <p:cNvSpPr/>
              <p:nvPr/>
            </p:nvSpPr>
            <p:spPr>
              <a:xfrm flipH="false" flipV="false" rot="0">
                <a:off x="0" y="0"/>
                <a:ext cx="138523" cy="119836"/>
              </a:xfrm>
              <a:custGeom>
                <a:avLst/>
                <a:gdLst/>
                <a:ahLst/>
                <a:cxnLst/>
                <a:rect r="r" b="b" t="t" l="l"/>
                <a:pathLst>
                  <a:path h="119836" w="138523">
                    <a:moveTo>
                      <a:pt x="0" y="0"/>
                    </a:moveTo>
                    <a:lnTo>
                      <a:pt x="138523" y="0"/>
                    </a:lnTo>
                    <a:lnTo>
                      <a:pt x="138523" y="119836"/>
                    </a:lnTo>
                    <a:lnTo>
                      <a:pt x="0" y="119836"/>
                    </a:lnTo>
                    <a:close/>
                  </a:path>
                </a:pathLst>
              </a:custGeom>
              <a:solidFill>
                <a:srgbClr val="D9D9D9">
                  <a:alpha val="80784"/>
                </a:srgbClr>
              </a:solidFill>
            </p:spPr>
          </p:sp>
          <p:sp>
            <p:nvSpPr>
              <p:cNvPr name="TextBox 27" id="27"/>
              <p:cNvSpPr txBox="true"/>
              <p:nvPr/>
            </p:nvSpPr>
            <p:spPr>
              <a:xfrm>
                <a:off x="0" y="-19050"/>
                <a:ext cx="138523" cy="138886"/>
              </a:xfrm>
              <a:prstGeom prst="rect">
                <a:avLst/>
              </a:prstGeom>
            </p:spPr>
            <p:txBody>
              <a:bodyPr anchor="ctr" rtlCol="false" tIns="50800" lIns="50800" bIns="50800" rIns="50800"/>
              <a:lstStyle/>
              <a:p>
                <a:pPr algn="ctr">
                  <a:lnSpc>
                    <a:spcPts val="3000"/>
                  </a:lnSpc>
                </a:pPr>
              </a:p>
            </p:txBody>
          </p:sp>
        </p:grpSp>
      </p:grpSp>
      <p:grpSp>
        <p:nvGrpSpPr>
          <p:cNvPr name="Group 28" id="28"/>
          <p:cNvGrpSpPr/>
          <p:nvPr/>
        </p:nvGrpSpPr>
        <p:grpSpPr>
          <a:xfrm rot="-98314">
            <a:off x="12340016" y="1812599"/>
            <a:ext cx="704717" cy="495132"/>
            <a:chOff x="0" y="0"/>
            <a:chExt cx="185604" cy="130405"/>
          </a:xfrm>
        </p:grpSpPr>
        <p:sp>
          <p:nvSpPr>
            <p:cNvPr name="Freeform 29" id="29"/>
            <p:cNvSpPr/>
            <p:nvPr/>
          </p:nvSpPr>
          <p:spPr>
            <a:xfrm flipH="false" flipV="false" rot="0">
              <a:off x="0" y="0"/>
              <a:ext cx="185604" cy="130405"/>
            </a:xfrm>
            <a:custGeom>
              <a:avLst/>
              <a:gdLst/>
              <a:ahLst/>
              <a:cxnLst/>
              <a:rect r="r" b="b" t="t" l="l"/>
              <a:pathLst>
                <a:path h="130405" w="185604">
                  <a:moveTo>
                    <a:pt x="0" y="0"/>
                  </a:moveTo>
                  <a:lnTo>
                    <a:pt x="185604" y="0"/>
                  </a:lnTo>
                  <a:lnTo>
                    <a:pt x="185604" y="130405"/>
                  </a:lnTo>
                  <a:lnTo>
                    <a:pt x="0" y="130405"/>
                  </a:lnTo>
                  <a:close/>
                </a:path>
              </a:pathLst>
            </a:custGeom>
            <a:solidFill>
              <a:srgbClr val="D9D9D9">
                <a:alpha val="80784"/>
              </a:srgbClr>
            </a:solidFill>
          </p:spPr>
        </p:sp>
        <p:sp>
          <p:nvSpPr>
            <p:cNvPr name="TextBox 30" id="30"/>
            <p:cNvSpPr txBox="true"/>
            <p:nvPr/>
          </p:nvSpPr>
          <p:spPr>
            <a:xfrm>
              <a:off x="0" y="-19050"/>
              <a:ext cx="185604" cy="149455"/>
            </a:xfrm>
            <a:prstGeom prst="rect">
              <a:avLst/>
            </a:prstGeom>
          </p:spPr>
          <p:txBody>
            <a:bodyPr anchor="ctr" rtlCol="false" tIns="50800" lIns="50800" bIns="50800" rIns="50800"/>
            <a:lstStyle/>
            <a:p>
              <a:pPr algn="ctr">
                <a:lnSpc>
                  <a:spcPts val="3000"/>
                </a:lnSpc>
              </a:pPr>
            </a:p>
          </p:txBody>
        </p:sp>
      </p:grpSp>
      <p:grpSp>
        <p:nvGrpSpPr>
          <p:cNvPr name="Group 31" id="31"/>
          <p:cNvGrpSpPr/>
          <p:nvPr/>
        </p:nvGrpSpPr>
        <p:grpSpPr>
          <a:xfrm rot="0">
            <a:off x="-56864" y="10069999"/>
            <a:ext cx="18466079" cy="1038225"/>
            <a:chOff x="0" y="0"/>
            <a:chExt cx="4863494" cy="273442"/>
          </a:xfrm>
        </p:grpSpPr>
        <p:sp>
          <p:nvSpPr>
            <p:cNvPr name="Freeform 32" id="32"/>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33" id="33"/>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34" id="34"/>
          <p:cNvSpPr txBox="true"/>
          <p:nvPr/>
        </p:nvSpPr>
        <p:spPr>
          <a:xfrm rot="0">
            <a:off x="14892955" y="4340534"/>
            <a:ext cx="1756894" cy="1411193"/>
          </a:xfrm>
          <a:prstGeom prst="rect">
            <a:avLst/>
          </a:prstGeom>
        </p:spPr>
        <p:txBody>
          <a:bodyPr anchor="t" rtlCol="false" tIns="0" lIns="0" bIns="0" rIns="0">
            <a:spAutoFit/>
          </a:bodyPr>
          <a:lstStyle/>
          <a:p>
            <a:pPr algn="l">
              <a:lnSpc>
                <a:spcPts val="3680"/>
              </a:lnSpc>
            </a:pPr>
            <a:r>
              <a:rPr lang="en-US" sz="3200" b="true">
                <a:solidFill>
                  <a:srgbClr val="000000"/>
                </a:solidFill>
                <a:latin typeface="Inter Medium"/>
                <a:ea typeface="Inter Medium"/>
                <a:cs typeface="Inter Medium"/>
                <a:sym typeface="Inter Medium"/>
              </a:rPr>
              <a:t>pas d’espace ouvert</a:t>
            </a:r>
          </a:p>
        </p:txBody>
      </p:sp>
      <p:grpSp>
        <p:nvGrpSpPr>
          <p:cNvPr name="Group 35" id="35"/>
          <p:cNvGrpSpPr/>
          <p:nvPr/>
        </p:nvGrpSpPr>
        <p:grpSpPr>
          <a:xfrm rot="0">
            <a:off x="14281471" y="8499825"/>
            <a:ext cx="3456842" cy="1029585"/>
            <a:chOff x="0" y="0"/>
            <a:chExt cx="4609122" cy="1372780"/>
          </a:xfrm>
        </p:grpSpPr>
        <p:sp>
          <p:nvSpPr>
            <p:cNvPr name="AutoShape 36" id="36"/>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37" id="37"/>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9"/>
              <a:stretch>
                <a:fillRect l="0" t="0" r="0" b="0"/>
              </a:stretch>
            </a:blipFill>
          </p:spPr>
        </p:sp>
        <p:sp>
          <p:nvSpPr>
            <p:cNvPr name="TextBox 38" id="38"/>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39" id="39"/>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10179351" y="7760067"/>
            <a:ext cx="4307459" cy="1790204"/>
          </a:xfrm>
          <a:custGeom>
            <a:avLst/>
            <a:gdLst/>
            <a:ahLst/>
            <a:cxnLst/>
            <a:rect r="r" b="b" t="t" l="l"/>
            <a:pathLst>
              <a:path h="1790204" w="4307459">
                <a:moveTo>
                  <a:pt x="0" y="0"/>
                </a:moveTo>
                <a:lnTo>
                  <a:pt x="4307460" y="0"/>
                </a:lnTo>
                <a:lnTo>
                  <a:pt x="4307460" y="1790203"/>
                </a:lnTo>
                <a:lnTo>
                  <a:pt x="0" y="1790203"/>
                </a:lnTo>
                <a:lnTo>
                  <a:pt x="0" y="0"/>
                </a:lnTo>
                <a:close/>
              </a:path>
            </a:pathLst>
          </a:custGeom>
          <a:blipFill>
            <a:blip r:embed="rId2"/>
            <a:stretch>
              <a:fillRect l="0" t="0" r="0" b="-260591"/>
            </a:stretch>
          </a:blipFill>
        </p:spPr>
      </p:sp>
      <p:sp>
        <p:nvSpPr>
          <p:cNvPr name="Freeform 3" id="3"/>
          <p:cNvSpPr/>
          <p:nvPr/>
        </p:nvSpPr>
        <p:spPr>
          <a:xfrm flipH="false" flipV="false" rot="-7425502">
            <a:off x="10895972" y="1232543"/>
            <a:ext cx="5539077" cy="5539077"/>
          </a:xfrm>
          <a:custGeom>
            <a:avLst/>
            <a:gdLst/>
            <a:ahLst/>
            <a:cxnLst/>
            <a:rect r="r" b="b" t="t" l="l"/>
            <a:pathLst>
              <a:path h="5539077" w="5539077">
                <a:moveTo>
                  <a:pt x="0" y="0"/>
                </a:moveTo>
                <a:lnTo>
                  <a:pt x="5539077" y="0"/>
                </a:lnTo>
                <a:lnTo>
                  <a:pt x="5539077" y="5539077"/>
                </a:lnTo>
                <a:lnTo>
                  <a:pt x="0" y="5539077"/>
                </a:lnTo>
                <a:lnTo>
                  <a:pt x="0" y="0"/>
                </a:lnTo>
                <a:close/>
              </a:path>
            </a:pathLst>
          </a:custGeom>
          <a:blipFill>
            <a:blip r:embed="rId3"/>
            <a:stretch>
              <a:fillRect l="0" t="0" r="0" b="0"/>
            </a:stretch>
          </a:blipFill>
        </p:spPr>
      </p:sp>
      <p:sp>
        <p:nvSpPr>
          <p:cNvPr name="Freeform 4" id="4"/>
          <p:cNvSpPr/>
          <p:nvPr/>
        </p:nvSpPr>
        <p:spPr>
          <a:xfrm flipH="false" flipV="false" rot="5187943">
            <a:off x="9178932" y="3239989"/>
            <a:ext cx="5182403" cy="2294822"/>
          </a:xfrm>
          <a:custGeom>
            <a:avLst/>
            <a:gdLst/>
            <a:ahLst/>
            <a:cxnLst/>
            <a:rect r="r" b="b" t="t" l="l"/>
            <a:pathLst>
              <a:path h="2294822" w="5182403">
                <a:moveTo>
                  <a:pt x="0" y="0"/>
                </a:moveTo>
                <a:lnTo>
                  <a:pt x="5182404" y="0"/>
                </a:lnTo>
                <a:lnTo>
                  <a:pt x="5182404" y="2294822"/>
                </a:lnTo>
                <a:lnTo>
                  <a:pt x="0" y="2294822"/>
                </a:lnTo>
                <a:lnTo>
                  <a:pt x="0" y="0"/>
                </a:lnTo>
                <a:close/>
              </a:path>
            </a:pathLst>
          </a:custGeom>
          <a:blipFill>
            <a:blip r:embed="rId4"/>
            <a:stretch>
              <a:fillRect l="0" t="-125830" r="0" b="0"/>
            </a:stretch>
          </a:blipFill>
        </p:spPr>
      </p:sp>
      <p:sp>
        <p:nvSpPr>
          <p:cNvPr name="TextBox 5" id="5"/>
          <p:cNvSpPr txBox="true"/>
          <p:nvPr/>
        </p:nvSpPr>
        <p:spPr>
          <a:xfrm rot="0">
            <a:off x="1028700" y="2912605"/>
            <a:ext cx="6815363" cy="4131985"/>
          </a:xfrm>
          <a:prstGeom prst="rect">
            <a:avLst/>
          </a:prstGeom>
        </p:spPr>
        <p:txBody>
          <a:bodyPr anchor="t" rtlCol="false" tIns="0" lIns="0" bIns="0" rIns="0">
            <a:spAutoFit/>
          </a:bodyPr>
          <a:lstStyle/>
          <a:p>
            <a:pPr algn="l">
              <a:lnSpc>
                <a:spcPts val="4000"/>
              </a:lnSpc>
              <a:spcBef>
                <a:spcPct val="0"/>
              </a:spcBef>
            </a:pPr>
            <a:r>
              <a:rPr lang="en-US" b="true" sz="3200">
                <a:solidFill>
                  <a:srgbClr val="000000"/>
                </a:solidFill>
                <a:latin typeface="Inter Medium"/>
                <a:ea typeface="Inter Medium"/>
                <a:cs typeface="Inter Medium"/>
                <a:sym typeface="Inter Medium"/>
              </a:rPr>
              <a:t>En tenant le verre à l’envers, tire doucement sur le nœud du gros ballon.</a:t>
            </a:r>
          </a:p>
          <a:p>
            <a:pPr algn="l">
              <a:lnSpc>
                <a:spcPts val="4000"/>
              </a:lnSpc>
              <a:spcBef>
                <a:spcPct val="0"/>
              </a:spcBef>
            </a:pPr>
          </a:p>
          <a:p>
            <a:pPr algn="l">
              <a:lnSpc>
                <a:spcPts val="4000"/>
              </a:lnSpc>
              <a:spcBef>
                <a:spcPct val="0"/>
              </a:spcBef>
            </a:pPr>
            <a:r>
              <a:rPr lang="en-US" b="true" sz="3200">
                <a:solidFill>
                  <a:srgbClr val="000000"/>
                </a:solidFill>
                <a:latin typeface="Inter Medium"/>
                <a:ea typeface="Inter Medium"/>
                <a:cs typeface="Inter Medium"/>
                <a:sym typeface="Inter Medium"/>
              </a:rPr>
              <a:t>Regarde les petits ballons se gonfler, comme des poumons qui se remplissent d’air!</a:t>
            </a:r>
          </a:p>
          <a:p>
            <a:pPr algn="l">
              <a:lnSpc>
                <a:spcPts val="4000"/>
              </a:lnSpc>
              <a:spcBef>
                <a:spcPct val="0"/>
              </a:spcBef>
            </a:pPr>
          </a:p>
        </p:txBody>
      </p:sp>
      <p:sp>
        <p:nvSpPr>
          <p:cNvPr name="TextBox 6" id="6"/>
          <p:cNvSpPr txBox="true"/>
          <p:nvPr/>
        </p:nvSpPr>
        <p:spPr>
          <a:xfrm rot="0">
            <a:off x="1028700" y="1219051"/>
            <a:ext cx="8251137" cy="1232916"/>
          </a:xfrm>
          <a:prstGeom prst="rect">
            <a:avLst/>
          </a:prstGeom>
        </p:spPr>
        <p:txBody>
          <a:bodyPr anchor="t" rtlCol="false" tIns="0" lIns="0" bIns="0" rIns="0">
            <a:spAutoFit/>
          </a:bodyPr>
          <a:lstStyle/>
          <a:p>
            <a:pPr algn="l">
              <a:lnSpc>
                <a:spcPts val="4752"/>
              </a:lnSpc>
            </a:pPr>
            <a:r>
              <a:rPr lang="en-US" sz="4800" b="true">
                <a:solidFill>
                  <a:srgbClr val="000000"/>
                </a:solidFill>
                <a:latin typeface="Inter Bold"/>
                <a:ea typeface="Inter Bold"/>
                <a:cs typeface="Inter Bold"/>
                <a:sym typeface="Inter Bold"/>
              </a:rPr>
              <a:t>Construis une maquette de tes poumons</a:t>
            </a:r>
          </a:p>
        </p:txBody>
      </p:sp>
      <p:sp>
        <p:nvSpPr>
          <p:cNvPr name="Freeform 7" id="7"/>
          <p:cNvSpPr/>
          <p:nvPr/>
        </p:nvSpPr>
        <p:spPr>
          <a:xfrm flipH="false" flipV="false" rot="-10800000">
            <a:off x="10445458" y="2582498"/>
            <a:ext cx="3827935" cy="5420085"/>
          </a:xfrm>
          <a:custGeom>
            <a:avLst/>
            <a:gdLst/>
            <a:ahLst/>
            <a:cxnLst/>
            <a:rect r="r" b="b" t="t" l="l"/>
            <a:pathLst>
              <a:path h="5420085" w="3827935">
                <a:moveTo>
                  <a:pt x="0" y="0"/>
                </a:moveTo>
                <a:lnTo>
                  <a:pt x="3827935" y="0"/>
                </a:lnTo>
                <a:lnTo>
                  <a:pt x="3827935" y="5420085"/>
                </a:lnTo>
                <a:lnTo>
                  <a:pt x="0" y="5420085"/>
                </a:lnTo>
                <a:lnTo>
                  <a:pt x="0" y="0"/>
                </a:lnTo>
                <a:close/>
              </a:path>
            </a:pathLst>
          </a:custGeom>
          <a:blipFill>
            <a:blip r:embed="rId5">
              <a:alphaModFix amt="79000"/>
            </a:blip>
            <a:stretch>
              <a:fillRect l="0" t="0" r="0" b="0"/>
            </a:stretch>
          </a:blipFill>
        </p:spPr>
      </p:sp>
      <p:grpSp>
        <p:nvGrpSpPr>
          <p:cNvPr name="Group 8" id="8"/>
          <p:cNvGrpSpPr/>
          <p:nvPr/>
        </p:nvGrpSpPr>
        <p:grpSpPr>
          <a:xfrm rot="-10800000">
            <a:off x="10577886" y="7575871"/>
            <a:ext cx="3510389" cy="535566"/>
            <a:chOff x="0" y="0"/>
            <a:chExt cx="736060" cy="112298"/>
          </a:xfrm>
        </p:grpSpPr>
        <p:sp>
          <p:nvSpPr>
            <p:cNvPr name="Freeform 9" id="9"/>
            <p:cNvSpPr/>
            <p:nvPr/>
          </p:nvSpPr>
          <p:spPr>
            <a:xfrm flipH="false" flipV="false" rot="0">
              <a:off x="0" y="0"/>
              <a:ext cx="736060" cy="112298"/>
            </a:xfrm>
            <a:custGeom>
              <a:avLst/>
              <a:gdLst/>
              <a:ahLst/>
              <a:cxnLst/>
              <a:rect r="r" b="b" t="t" l="l"/>
              <a:pathLst>
                <a:path h="112298" w="736060">
                  <a:moveTo>
                    <a:pt x="736060" y="74193"/>
                  </a:moveTo>
                  <a:cubicBezTo>
                    <a:pt x="736060" y="92222"/>
                    <a:pt x="571288" y="112298"/>
                    <a:pt x="368030" y="112298"/>
                  </a:cubicBezTo>
                  <a:cubicBezTo>
                    <a:pt x="164773" y="112298"/>
                    <a:pt x="0" y="92222"/>
                    <a:pt x="0" y="74193"/>
                  </a:cubicBezTo>
                  <a:cubicBezTo>
                    <a:pt x="0" y="25760"/>
                    <a:pt x="368030" y="0"/>
                    <a:pt x="368030" y="0"/>
                  </a:cubicBezTo>
                  <a:cubicBezTo>
                    <a:pt x="368030" y="0"/>
                    <a:pt x="736060" y="24454"/>
                    <a:pt x="736060" y="74193"/>
                  </a:cubicBezTo>
                  <a:close/>
                </a:path>
              </a:pathLst>
            </a:custGeom>
            <a:solidFill>
              <a:srgbClr val="007AA9"/>
            </a:solidFill>
          </p:spPr>
        </p:sp>
        <p:sp>
          <p:nvSpPr>
            <p:cNvPr name="TextBox 10" id="10"/>
            <p:cNvSpPr txBox="true"/>
            <p:nvPr/>
          </p:nvSpPr>
          <p:spPr>
            <a:xfrm>
              <a:off x="0" y="16043"/>
              <a:ext cx="736060" cy="96255"/>
            </a:xfrm>
            <a:prstGeom prst="rect">
              <a:avLst/>
            </a:prstGeom>
          </p:spPr>
          <p:txBody>
            <a:bodyPr anchor="ctr" rtlCol="false" tIns="50800" lIns="50800" bIns="50800" rIns="50800"/>
            <a:lstStyle/>
            <a:p>
              <a:pPr algn="ctr">
                <a:lnSpc>
                  <a:spcPts val="3000"/>
                </a:lnSpc>
              </a:pPr>
            </a:p>
          </p:txBody>
        </p:sp>
      </p:grpSp>
      <p:grpSp>
        <p:nvGrpSpPr>
          <p:cNvPr name="Group 11" id="11"/>
          <p:cNvGrpSpPr/>
          <p:nvPr/>
        </p:nvGrpSpPr>
        <p:grpSpPr>
          <a:xfrm rot="0">
            <a:off x="10577886" y="7520629"/>
            <a:ext cx="3510389" cy="201338"/>
            <a:chOff x="0" y="0"/>
            <a:chExt cx="924547" cy="53027"/>
          </a:xfrm>
        </p:grpSpPr>
        <p:sp>
          <p:nvSpPr>
            <p:cNvPr name="Freeform 12" id="12"/>
            <p:cNvSpPr/>
            <p:nvPr/>
          </p:nvSpPr>
          <p:spPr>
            <a:xfrm flipH="false" flipV="false" rot="0">
              <a:off x="0" y="0"/>
              <a:ext cx="924547" cy="53027"/>
            </a:xfrm>
            <a:custGeom>
              <a:avLst/>
              <a:gdLst/>
              <a:ahLst/>
              <a:cxnLst/>
              <a:rect r="r" b="b" t="t" l="l"/>
              <a:pathLst>
                <a:path h="53027" w="924547">
                  <a:moveTo>
                    <a:pt x="0" y="0"/>
                  </a:moveTo>
                  <a:lnTo>
                    <a:pt x="924547" y="0"/>
                  </a:lnTo>
                  <a:lnTo>
                    <a:pt x="924547" y="53027"/>
                  </a:lnTo>
                  <a:lnTo>
                    <a:pt x="0" y="53027"/>
                  </a:lnTo>
                  <a:close/>
                </a:path>
              </a:pathLst>
            </a:custGeom>
            <a:solidFill>
              <a:srgbClr val="007AA9"/>
            </a:solidFill>
          </p:spPr>
        </p:sp>
        <p:sp>
          <p:nvSpPr>
            <p:cNvPr name="TextBox 13" id="13"/>
            <p:cNvSpPr txBox="true"/>
            <p:nvPr/>
          </p:nvSpPr>
          <p:spPr>
            <a:xfrm>
              <a:off x="0" y="-19050"/>
              <a:ext cx="924547" cy="72077"/>
            </a:xfrm>
            <a:prstGeom prst="rect">
              <a:avLst/>
            </a:prstGeom>
          </p:spPr>
          <p:txBody>
            <a:bodyPr anchor="ctr" rtlCol="false" tIns="50800" lIns="50800" bIns="50800" rIns="50800"/>
            <a:lstStyle/>
            <a:p>
              <a:pPr algn="ctr">
                <a:lnSpc>
                  <a:spcPts val="3000"/>
                </a:lnSpc>
              </a:pPr>
            </a:p>
          </p:txBody>
        </p:sp>
      </p:grpSp>
      <p:sp>
        <p:nvSpPr>
          <p:cNvPr name="Freeform 14" id="14"/>
          <p:cNvSpPr/>
          <p:nvPr/>
        </p:nvSpPr>
        <p:spPr>
          <a:xfrm flipH="false" flipV="false" rot="0">
            <a:off x="12056720" y="2703435"/>
            <a:ext cx="786403" cy="144501"/>
          </a:xfrm>
          <a:custGeom>
            <a:avLst/>
            <a:gdLst/>
            <a:ahLst/>
            <a:cxnLst/>
            <a:rect r="r" b="b" t="t" l="l"/>
            <a:pathLst>
              <a:path h="144501" w="786403">
                <a:moveTo>
                  <a:pt x="0" y="0"/>
                </a:moveTo>
                <a:lnTo>
                  <a:pt x="786403" y="0"/>
                </a:lnTo>
                <a:lnTo>
                  <a:pt x="786403" y="144502"/>
                </a:lnTo>
                <a:lnTo>
                  <a:pt x="0" y="144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11856989" y="112051"/>
            <a:ext cx="1088346" cy="3250752"/>
            <a:chOff x="0" y="0"/>
            <a:chExt cx="1451127" cy="4334336"/>
          </a:xfrm>
        </p:grpSpPr>
        <p:sp>
          <p:nvSpPr>
            <p:cNvPr name="Freeform 16" id="16"/>
            <p:cNvSpPr/>
            <p:nvPr/>
          </p:nvSpPr>
          <p:spPr>
            <a:xfrm flipH="false" flipV="false" rot="-5267423">
              <a:off x="-1276346" y="1671878"/>
              <a:ext cx="4299340" cy="990579"/>
            </a:xfrm>
            <a:custGeom>
              <a:avLst/>
              <a:gdLst/>
              <a:ahLst/>
              <a:cxnLst/>
              <a:rect r="r" b="b" t="t" l="l"/>
              <a:pathLst>
                <a:path h="990579" w="4299340">
                  <a:moveTo>
                    <a:pt x="0" y="0"/>
                  </a:moveTo>
                  <a:lnTo>
                    <a:pt x="4299340" y="0"/>
                  </a:lnTo>
                  <a:lnTo>
                    <a:pt x="4299340" y="990580"/>
                  </a:lnTo>
                  <a:lnTo>
                    <a:pt x="0" y="990580"/>
                  </a:lnTo>
                  <a:lnTo>
                    <a:pt x="0" y="0"/>
                  </a:lnTo>
                  <a:close/>
                </a:path>
              </a:pathLst>
            </a:custGeom>
            <a:blipFill>
              <a:blip r:embed="rId8"/>
              <a:stretch>
                <a:fillRect l="0" t="-263129" r="-121897" b="-278525"/>
              </a:stretch>
            </a:blipFill>
          </p:spPr>
        </p:sp>
        <p:sp>
          <p:nvSpPr>
            <p:cNvPr name="Freeform 17" id="17"/>
            <p:cNvSpPr/>
            <p:nvPr/>
          </p:nvSpPr>
          <p:spPr>
            <a:xfrm flipH="false" flipV="false" rot="-5400000">
              <a:off x="-1654380" y="1689376"/>
              <a:ext cx="4299340" cy="990579"/>
            </a:xfrm>
            <a:custGeom>
              <a:avLst/>
              <a:gdLst/>
              <a:ahLst/>
              <a:cxnLst/>
              <a:rect r="r" b="b" t="t" l="l"/>
              <a:pathLst>
                <a:path h="990579" w="4299340">
                  <a:moveTo>
                    <a:pt x="0" y="0"/>
                  </a:moveTo>
                  <a:lnTo>
                    <a:pt x="4299340" y="0"/>
                  </a:lnTo>
                  <a:lnTo>
                    <a:pt x="4299340" y="990579"/>
                  </a:lnTo>
                  <a:lnTo>
                    <a:pt x="0" y="990579"/>
                  </a:lnTo>
                  <a:lnTo>
                    <a:pt x="0" y="0"/>
                  </a:lnTo>
                  <a:close/>
                </a:path>
              </a:pathLst>
            </a:custGeom>
            <a:blipFill>
              <a:blip r:embed="rId8"/>
              <a:stretch>
                <a:fillRect l="0" t="-263129" r="-121897" b="-278525"/>
              </a:stretch>
            </a:blipFill>
          </p:spPr>
        </p:sp>
      </p:grpSp>
      <p:grpSp>
        <p:nvGrpSpPr>
          <p:cNvPr name="Group 18" id="18"/>
          <p:cNvGrpSpPr/>
          <p:nvPr/>
        </p:nvGrpSpPr>
        <p:grpSpPr>
          <a:xfrm rot="0">
            <a:off x="-56864" y="10069999"/>
            <a:ext cx="18466079" cy="1038225"/>
            <a:chOff x="0" y="0"/>
            <a:chExt cx="4863494" cy="273442"/>
          </a:xfrm>
        </p:grpSpPr>
        <p:sp>
          <p:nvSpPr>
            <p:cNvPr name="Freeform 19" id="19"/>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20" id="20"/>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AutoShape 21" id="21"/>
          <p:cNvSpPr/>
          <p:nvPr/>
        </p:nvSpPr>
        <p:spPr>
          <a:xfrm flipH="true">
            <a:off x="13075099" y="8272975"/>
            <a:ext cx="20954" cy="766469"/>
          </a:xfrm>
          <a:prstGeom prst="line">
            <a:avLst/>
          </a:prstGeom>
          <a:ln cap="flat" w="76200">
            <a:solidFill>
              <a:srgbClr val="000000"/>
            </a:solidFill>
            <a:prstDash val="solid"/>
            <a:headEnd type="none" len="sm" w="sm"/>
            <a:tailEnd type="arrow" len="sm" w="med"/>
          </a:ln>
        </p:spPr>
      </p:sp>
      <p:sp>
        <p:nvSpPr>
          <p:cNvPr name="TextBox 22" id="22"/>
          <p:cNvSpPr txBox="true"/>
          <p:nvPr/>
        </p:nvSpPr>
        <p:spPr>
          <a:xfrm rot="0">
            <a:off x="8842081" y="8117715"/>
            <a:ext cx="2305417" cy="1046331"/>
          </a:xfrm>
          <a:prstGeom prst="rect">
            <a:avLst/>
          </a:prstGeom>
        </p:spPr>
        <p:txBody>
          <a:bodyPr anchor="t" rtlCol="false" tIns="0" lIns="0" bIns="0" rIns="0">
            <a:spAutoFit/>
          </a:bodyPr>
          <a:lstStyle/>
          <a:p>
            <a:pPr algn="r">
              <a:lnSpc>
                <a:spcPts val="4000"/>
              </a:lnSpc>
              <a:spcBef>
                <a:spcPct val="0"/>
              </a:spcBef>
            </a:pPr>
            <a:r>
              <a:rPr lang="en-US" b="true" sz="3200">
                <a:solidFill>
                  <a:srgbClr val="000000"/>
                </a:solidFill>
                <a:latin typeface="Inter Medium"/>
                <a:ea typeface="Inter Medium"/>
                <a:cs typeface="Inter Medium"/>
                <a:sym typeface="Inter Medium"/>
              </a:rPr>
              <a:t>tire doucement</a:t>
            </a:r>
          </a:p>
        </p:txBody>
      </p:sp>
      <p:sp>
        <p:nvSpPr>
          <p:cNvPr name="AutoShape 23" id="23"/>
          <p:cNvSpPr/>
          <p:nvPr/>
        </p:nvSpPr>
        <p:spPr>
          <a:xfrm flipH="true">
            <a:off x="11684298" y="8271934"/>
            <a:ext cx="20954" cy="766469"/>
          </a:xfrm>
          <a:prstGeom prst="line">
            <a:avLst/>
          </a:prstGeom>
          <a:ln cap="flat" w="76200">
            <a:solidFill>
              <a:srgbClr val="000000"/>
            </a:solidFill>
            <a:prstDash val="solid"/>
            <a:headEnd type="none" len="sm" w="sm"/>
            <a:tailEnd type="arrow" len="sm" w="med"/>
          </a:ln>
        </p:spPr>
      </p:sp>
      <p:grpSp>
        <p:nvGrpSpPr>
          <p:cNvPr name="Group 24" id="24"/>
          <p:cNvGrpSpPr/>
          <p:nvPr/>
        </p:nvGrpSpPr>
        <p:grpSpPr>
          <a:xfrm rot="0">
            <a:off x="14281471" y="8499825"/>
            <a:ext cx="3456842" cy="1029585"/>
            <a:chOff x="0" y="0"/>
            <a:chExt cx="4609122" cy="1372780"/>
          </a:xfrm>
        </p:grpSpPr>
        <p:sp>
          <p:nvSpPr>
            <p:cNvPr name="AutoShape 25" id="25"/>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26" id="26"/>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9"/>
              <a:stretch>
                <a:fillRect l="0" t="0" r="0" b="0"/>
              </a:stretch>
            </a:blipFill>
          </p:spPr>
        </p:sp>
        <p:sp>
          <p:nvSpPr>
            <p:cNvPr name="TextBox 27" id="27"/>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28" id="28"/>
          <p:cNvSpPr txBox="true"/>
          <p:nvPr/>
        </p:nvSpPr>
        <p:spPr>
          <a:xfrm rot="0">
            <a:off x="1028700" y="9572232"/>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DAGzPsD5mRw</dc:identifier>
  <dcterms:modified xsi:type="dcterms:W3CDTF">2011-08-01T06:04:30Z</dcterms:modified>
  <cp:revision>1</cp:revision>
  <dc:title>LRFL How the lungs work</dc:title>
</cp:coreProperties>
</file>