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18288000" cy="10287000"/>
  <p:notesSz cx="6858000" cy="9144000"/>
  <p:embeddedFontLst>
    <p:embeddedFont>
      <p:font typeface="Inter Medium" charset="1" panose="02000503000000020004"/>
      <p:regular r:id="rId10"/>
    </p:embeddedFont>
    <p:embeddedFont>
      <p:font typeface="Inter Bold" charset="1" panose="020B0802030000000004"/>
      <p:regular r:id="rId11"/>
    </p:embeddedFont>
    <p:embeddedFont>
      <p:font typeface="Inter" charset="1" panose="020B0502030000000004"/>
      <p:regular r:id="rId12"/>
    </p:embeddedFont>
    <p:embeddedFont>
      <p:font typeface="Inter Italics" charset="1" panose="020B0502030000000004"/>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864" y="10069999"/>
            <a:ext cx="18466079" cy="1038225"/>
            <a:chOff x="0" y="0"/>
            <a:chExt cx="4863494" cy="273442"/>
          </a:xfrm>
        </p:grpSpPr>
        <p:sp>
          <p:nvSpPr>
            <p:cNvPr name="Freeform 3" id="3"/>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4" id="4"/>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Freeform 5" id="5"/>
          <p:cNvSpPr/>
          <p:nvPr/>
        </p:nvSpPr>
        <p:spPr>
          <a:xfrm flipH="false" flipV="false" rot="-2860770">
            <a:off x="11038314" y="647775"/>
            <a:ext cx="3978432" cy="5693641"/>
          </a:xfrm>
          <a:custGeom>
            <a:avLst/>
            <a:gdLst/>
            <a:ahLst/>
            <a:cxnLst/>
            <a:rect r="r" b="b" t="t" l="l"/>
            <a:pathLst>
              <a:path h="5693641" w="3978432">
                <a:moveTo>
                  <a:pt x="0" y="0"/>
                </a:moveTo>
                <a:lnTo>
                  <a:pt x="3978432" y="0"/>
                </a:lnTo>
                <a:lnTo>
                  <a:pt x="3978432" y="5693642"/>
                </a:lnTo>
                <a:lnTo>
                  <a:pt x="0" y="5693642"/>
                </a:lnTo>
                <a:lnTo>
                  <a:pt x="0" y="0"/>
                </a:lnTo>
                <a:close/>
              </a:path>
            </a:pathLst>
          </a:custGeom>
          <a:blipFill>
            <a:blip r:embed="rId2"/>
            <a:stretch>
              <a:fillRect l="0" t="0" r="0" b="0"/>
            </a:stretch>
          </a:blipFill>
        </p:spPr>
      </p:sp>
      <p:sp>
        <p:nvSpPr>
          <p:cNvPr name="TextBox 6" id="6"/>
          <p:cNvSpPr txBox="true"/>
          <p:nvPr/>
        </p:nvSpPr>
        <p:spPr>
          <a:xfrm rot="0">
            <a:off x="1028700" y="2479778"/>
            <a:ext cx="8386812" cy="6098748"/>
          </a:xfrm>
          <a:prstGeom prst="rect">
            <a:avLst/>
          </a:prstGeom>
        </p:spPr>
        <p:txBody>
          <a:bodyPr anchor="t" rtlCol="false" tIns="0" lIns="0" bIns="0" rIns="0">
            <a:spAutoFit/>
          </a:bodyPr>
          <a:lstStyle/>
          <a:p>
            <a:pPr algn="l">
              <a:lnSpc>
                <a:spcPts val="4000"/>
              </a:lnSpc>
            </a:pPr>
            <a:r>
              <a:rPr lang="en-US" sz="3200" b="true">
                <a:solidFill>
                  <a:srgbClr val="000000"/>
                </a:solidFill>
                <a:latin typeface="Inter Medium"/>
                <a:ea typeface="Inter Medium"/>
                <a:cs typeface="Inter Medium"/>
                <a:sym typeface="Inter Medium"/>
              </a:rPr>
              <a:t>Le tabagisme est le principal facteur de risque du cancer du poumon. Au Canada, environ 70 % des cas de cancer du poumon sont causés par le tabagisme.</a:t>
            </a:r>
          </a:p>
          <a:p>
            <a:pPr algn="l">
              <a:lnSpc>
                <a:spcPts val="3000"/>
              </a:lnSpc>
            </a:pPr>
          </a:p>
          <a:p>
            <a:pPr algn="l">
              <a:lnSpc>
                <a:spcPts val="4000"/>
              </a:lnSpc>
              <a:spcBef>
                <a:spcPct val="0"/>
              </a:spcBef>
            </a:pPr>
            <a:r>
              <a:rPr lang="en-US" b="true" sz="3200">
                <a:solidFill>
                  <a:srgbClr val="000000"/>
                </a:solidFill>
                <a:latin typeface="Inter Medium"/>
                <a:ea typeface="Inter Medium"/>
                <a:cs typeface="Inter Medium"/>
                <a:sym typeface="Inter Medium"/>
              </a:rPr>
              <a:t>A</a:t>
            </a:r>
            <a:r>
              <a:rPr lang="en-US" b="true" sz="3200">
                <a:solidFill>
                  <a:srgbClr val="000000"/>
                </a:solidFill>
                <a:latin typeface="Inter Medium"/>
                <a:ea typeface="Inter Medium"/>
                <a:cs typeface="Inter Medium"/>
                <a:sym typeface="Inter Medium"/>
              </a:rPr>
              <a:t>u Canada, plus de personnes meurent du cancer du poumon que de tout autre type de cancer. La raisonen est que de nombreuses personnes ne connaissent pas les symptômes du cancer du poumon et ne consultent pas leur médecin avant que le cancer se soit propagé.</a:t>
            </a:r>
          </a:p>
        </p:txBody>
      </p:sp>
      <p:sp>
        <p:nvSpPr>
          <p:cNvPr name="TextBox 7" id="7"/>
          <p:cNvSpPr txBox="true"/>
          <p:nvPr/>
        </p:nvSpPr>
        <p:spPr>
          <a:xfrm rot="0">
            <a:off x="1028700" y="990600"/>
            <a:ext cx="9539438" cy="1007184"/>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Cancer des poumons</a:t>
            </a:r>
          </a:p>
        </p:txBody>
      </p:sp>
      <p:sp>
        <p:nvSpPr>
          <p:cNvPr name="TextBox 8" id="8"/>
          <p:cNvSpPr txBox="true"/>
          <p:nvPr/>
        </p:nvSpPr>
        <p:spPr>
          <a:xfrm rot="0">
            <a:off x="9819704" y="5741359"/>
            <a:ext cx="7767260" cy="3669170"/>
          </a:xfrm>
          <a:prstGeom prst="rect">
            <a:avLst/>
          </a:prstGeom>
        </p:spPr>
        <p:txBody>
          <a:bodyPr anchor="t" rtlCol="false" tIns="0" lIns="0" bIns="0" rIns="0">
            <a:spAutoFit/>
          </a:bodyPr>
          <a:lstStyle/>
          <a:p>
            <a:pPr algn="l">
              <a:lnSpc>
                <a:spcPts val="4128"/>
              </a:lnSpc>
            </a:pPr>
            <a:r>
              <a:rPr lang="en-US" sz="3200" b="true">
                <a:solidFill>
                  <a:srgbClr val="000000"/>
                </a:solidFill>
                <a:latin typeface="Inter Medium"/>
                <a:ea typeface="Inter Medium"/>
                <a:cs typeface="Inter Medium"/>
                <a:sym typeface="Inter Medium"/>
              </a:rPr>
              <a:t>Des av</a:t>
            </a:r>
            <a:r>
              <a:rPr lang="en-US" b="true" sz="3200">
                <a:solidFill>
                  <a:srgbClr val="000000"/>
                </a:solidFill>
                <a:latin typeface="Inter Medium"/>
                <a:ea typeface="Inter Medium"/>
                <a:cs typeface="Inter Medium"/>
                <a:sym typeface="Inter Medium"/>
              </a:rPr>
              <a:t>ancées dans le domaine des traitements, des technologies et des médicaments ont permis d’augmenter l’espérance de vie des personnes atteintes d’un cancer du poumon, surtout lorsque le diagnostic est posé à un stade précoce.</a:t>
            </a:r>
          </a:p>
        </p:txBody>
      </p:sp>
      <p:grpSp>
        <p:nvGrpSpPr>
          <p:cNvPr name="Group 9" id="9"/>
          <p:cNvGrpSpPr/>
          <p:nvPr/>
        </p:nvGrpSpPr>
        <p:grpSpPr>
          <a:xfrm rot="0">
            <a:off x="14207119" y="1147612"/>
            <a:ext cx="3456842" cy="1029585"/>
            <a:chOff x="0" y="0"/>
            <a:chExt cx="4609122" cy="1372780"/>
          </a:xfrm>
        </p:grpSpPr>
        <p:sp>
          <p:nvSpPr>
            <p:cNvPr name="AutoShape 10" id="10"/>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1" id="11"/>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3"/>
              <a:stretch>
                <a:fillRect l="0" t="0" r="0" b="0"/>
              </a:stretch>
            </a:blipFill>
          </p:spPr>
        </p:sp>
        <p:sp>
          <p:nvSpPr>
            <p:cNvPr name="TextBox 12" id="12"/>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13" id="13"/>
          <p:cNvSpPr txBox="true"/>
          <p:nvPr/>
        </p:nvSpPr>
        <p:spPr>
          <a:xfrm rot="0">
            <a:off x="1028700" y="9712749"/>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4509229"/>
            <a:ext cx="7136826" cy="3678739"/>
          </a:xfrm>
          <a:prstGeom prst="rect">
            <a:avLst/>
          </a:prstGeom>
        </p:spPr>
        <p:txBody>
          <a:bodyPr anchor="t" rtlCol="false" tIns="0" lIns="0" bIns="0" rIns="0">
            <a:spAutoFit/>
          </a:bodyPr>
          <a:lstStyle/>
          <a:p>
            <a:pPr algn="l" marL="604519" indent="-302260" lvl="1">
              <a:lnSpc>
                <a:spcPts val="3499"/>
              </a:lnSpc>
              <a:buFont typeface="Arial"/>
              <a:buChar char="•"/>
            </a:pPr>
            <a:r>
              <a:rPr lang="en-US" b="true" sz="2799">
                <a:solidFill>
                  <a:srgbClr val="000000"/>
                </a:solidFill>
                <a:latin typeface="Inter Medium"/>
                <a:ea typeface="Inter Medium"/>
                <a:cs typeface="Inter Medium"/>
                <a:sym typeface="Inter Medium"/>
              </a:rPr>
              <a:t>T</a:t>
            </a:r>
            <a:r>
              <a:rPr lang="en-US" b="true" sz="2799">
                <a:solidFill>
                  <a:srgbClr val="000000"/>
                </a:solidFill>
                <a:latin typeface="Inter Medium"/>
                <a:ea typeface="Inter Medium"/>
                <a:cs typeface="Inter Medium"/>
                <a:sym typeface="Inter Medium"/>
              </a:rPr>
              <a:t>oux qui ne disparaît pas et qui s’aggrave avec le temps</a:t>
            </a:r>
          </a:p>
          <a:p>
            <a:pPr algn="l">
              <a:lnSpc>
                <a:spcPts val="1249"/>
              </a:lnSpc>
            </a:pPr>
          </a:p>
          <a:p>
            <a:pPr algn="l" marL="604519" indent="-302260" lvl="1">
              <a:lnSpc>
                <a:spcPts val="3499"/>
              </a:lnSpc>
              <a:buFont typeface="Arial"/>
              <a:buChar char="•"/>
            </a:pPr>
            <a:r>
              <a:rPr lang="en-US" b="true" sz="2799">
                <a:solidFill>
                  <a:srgbClr val="000000"/>
                </a:solidFill>
                <a:latin typeface="Inter Medium"/>
                <a:ea typeface="Inter Medium"/>
                <a:cs typeface="Inter Medium"/>
                <a:sym typeface="Inter Medium"/>
              </a:rPr>
              <a:t>Douleur thoracique qui ne disparaît pas</a:t>
            </a:r>
          </a:p>
          <a:p>
            <a:pPr algn="l">
              <a:lnSpc>
                <a:spcPts val="1249"/>
              </a:lnSpc>
            </a:pPr>
          </a:p>
          <a:p>
            <a:pPr algn="l" marL="604519" indent="-302260" lvl="1">
              <a:lnSpc>
                <a:spcPts val="3499"/>
              </a:lnSpc>
              <a:buFont typeface="Arial"/>
              <a:buChar char="•"/>
            </a:pPr>
            <a:r>
              <a:rPr lang="en-US" b="true" sz="2799">
                <a:solidFill>
                  <a:srgbClr val="000000"/>
                </a:solidFill>
                <a:latin typeface="Inter Medium"/>
                <a:ea typeface="Inter Medium"/>
                <a:cs typeface="Inter Medium"/>
                <a:sym typeface="Inter Medium"/>
              </a:rPr>
              <a:t>Crachats de sang</a:t>
            </a:r>
          </a:p>
          <a:p>
            <a:pPr algn="l">
              <a:lnSpc>
                <a:spcPts val="1249"/>
              </a:lnSpc>
            </a:pPr>
          </a:p>
          <a:p>
            <a:pPr algn="l" marL="604519" indent="-302260" lvl="1">
              <a:lnSpc>
                <a:spcPts val="3499"/>
              </a:lnSpc>
              <a:buFont typeface="Arial"/>
              <a:buChar char="•"/>
            </a:pPr>
            <a:r>
              <a:rPr lang="en-US" b="true" sz="2799">
                <a:solidFill>
                  <a:srgbClr val="000000"/>
                </a:solidFill>
                <a:latin typeface="Inter Medium"/>
                <a:ea typeface="Inter Medium"/>
                <a:cs typeface="Inter Medium"/>
                <a:sym typeface="Inter Medium"/>
              </a:rPr>
              <a:t>Sensation de souffle court</a:t>
            </a:r>
          </a:p>
          <a:p>
            <a:pPr algn="l">
              <a:lnSpc>
                <a:spcPts val="1249"/>
              </a:lnSpc>
            </a:pPr>
          </a:p>
          <a:p>
            <a:pPr algn="l" marL="604519" indent="-302260" lvl="1">
              <a:lnSpc>
                <a:spcPts val="3499"/>
              </a:lnSpc>
              <a:buFont typeface="Arial"/>
              <a:buChar char="•"/>
            </a:pPr>
            <a:r>
              <a:rPr lang="en-US" b="true" sz="2799">
                <a:solidFill>
                  <a:srgbClr val="000000"/>
                </a:solidFill>
                <a:latin typeface="Inter Medium"/>
                <a:ea typeface="Inter Medium"/>
                <a:cs typeface="Inter Medium"/>
                <a:sym typeface="Inter Medium"/>
              </a:rPr>
              <a:t>Respiration sifflante </a:t>
            </a:r>
          </a:p>
        </p:txBody>
      </p:sp>
      <p:sp>
        <p:nvSpPr>
          <p:cNvPr name="TextBox 3" id="3"/>
          <p:cNvSpPr txBox="true"/>
          <p:nvPr/>
        </p:nvSpPr>
        <p:spPr>
          <a:xfrm rot="0">
            <a:off x="951248" y="1042872"/>
            <a:ext cx="15236938" cy="1603375"/>
          </a:xfrm>
          <a:prstGeom prst="rect">
            <a:avLst/>
          </a:prstGeom>
        </p:spPr>
        <p:txBody>
          <a:bodyPr anchor="t" rtlCol="false" tIns="0" lIns="0" bIns="0" rIns="0">
            <a:spAutoFit/>
          </a:bodyPr>
          <a:lstStyle/>
          <a:p>
            <a:pPr algn="l">
              <a:lnSpc>
                <a:spcPts val="6079"/>
              </a:lnSpc>
            </a:pPr>
            <a:r>
              <a:rPr lang="en-US" sz="6399" b="true">
                <a:solidFill>
                  <a:srgbClr val="000000"/>
                </a:solidFill>
                <a:latin typeface="Inter Bold"/>
                <a:ea typeface="Inter Bold"/>
                <a:cs typeface="Inter Bold"/>
                <a:sym typeface="Inter Bold"/>
              </a:rPr>
              <a:t>Les signes et symptômes du le cancer du poumon</a:t>
            </a:r>
          </a:p>
        </p:txBody>
      </p:sp>
      <p:sp>
        <p:nvSpPr>
          <p:cNvPr name="TextBox 4" id="4"/>
          <p:cNvSpPr txBox="true"/>
          <p:nvPr/>
        </p:nvSpPr>
        <p:spPr>
          <a:xfrm rot="0">
            <a:off x="1028700" y="2957879"/>
            <a:ext cx="15162362" cy="1073636"/>
          </a:xfrm>
          <a:prstGeom prst="rect">
            <a:avLst/>
          </a:prstGeom>
        </p:spPr>
        <p:txBody>
          <a:bodyPr anchor="t" rtlCol="false" tIns="0" lIns="0" bIns="0" rIns="0">
            <a:spAutoFit/>
          </a:bodyPr>
          <a:lstStyle/>
          <a:p>
            <a:pPr algn="l">
              <a:lnSpc>
                <a:spcPts val="4249"/>
              </a:lnSpc>
              <a:spcBef>
                <a:spcPct val="0"/>
              </a:spcBef>
            </a:pPr>
            <a:r>
              <a:rPr lang="en-US" b="true" sz="3399">
                <a:solidFill>
                  <a:srgbClr val="000000"/>
                </a:solidFill>
                <a:latin typeface="Inter Medium"/>
                <a:ea typeface="Inter Medium"/>
                <a:cs typeface="Inter Medium"/>
                <a:sym typeface="Inter Medium"/>
              </a:rPr>
              <a:t>Si l’un-e de vos proches présente des symptômes de cancer du poumon, encouragez-le/la à consulter à son/sa médecin.</a:t>
            </a:r>
          </a:p>
        </p:txBody>
      </p:sp>
      <p:grpSp>
        <p:nvGrpSpPr>
          <p:cNvPr name="Group 5" id="5"/>
          <p:cNvGrpSpPr/>
          <p:nvPr/>
        </p:nvGrpSpPr>
        <p:grpSpPr>
          <a:xfrm rot="0">
            <a:off x="-56864" y="10069999"/>
            <a:ext cx="18466079" cy="1038225"/>
            <a:chOff x="0" y="0"/>
            <a:chExt cx="4863494" cy="273442"/>
          </a:xfrm>
        </p:grpSpPr>
        <p:sp>
          <p:nvSpPr>
            <p:cNvPr name="Freeform 6" id="6"/>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7" id="7"/>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8" id="8"/>
          <p:cNvSpPr txBox="true"/>
          <p:nvPr/>
        </p:nvSpPr>
        <p:spPr>
          <a:xfrm rot="0">
            <a:off x="8958245" y="4509229"/>
            <a:ext cx="8301055" cy="3240514"/>
          </a:xfrm>
          <a:prstGeom prst="rect">
            <a:avLst/>
          </a:prstGeom>
        </p:spPr>
        <p:txBody>
          <a:bodyPr anchor="t" rtlCol="false" tIns="0" lIns="0" bIns="0" rIns="0">
            <a:spAutoFit/>
          </a:bodyPr>
          <a:lstStyle/>
          <a:p>
            <a:pPr algn="l" marL="604519" indent="-302260" lvl="1">
              <a:lnSpc>
                <a:spcPts val="3499"/>
              </a:lnSpc>
              <a:buFont typeface="Arial"/>
              <a:buChar char="•"/>
            </a:pPr>
            <a:r>
              <a:rPr lang="en-US" b="true" sz="2799">
                <a:solidFill>
                  <a:srgbClr val="000000"/>
                </a:solidFill>
                <a:latin typeface="Inter Medium"/>
                <a:ea typeface="Inter Medium"/>
                <a:cs typeface="Inter Medium"/>
                <a:sym typeface="Inter Medium"/>
              </a:rPr>
              <a:t>Perte de la voix (ou enrouement)</a:t>
            </a:r>
          </a:p>
          <a:p>
            <a:pPr algn="l">
              <a:lnSpc>
                <a:spcPts val="1249"/>
              </a:lnSpc>
            </a:pPr>
          </a:p>
          <a:p>
            <a:pPr algn="l" marL="604519" indent="-302260" lvl="1">
              <a:lnSpc>
                <a:spcPts val="3499"/>
              </a:lnSpc>
              <a:buFont typeface="Arial"/>
              <a:buChar char="•"/>
            </a:pPr>
            <a:r>
              <a:rPr lang="en-US" b="true" sz="2799">
                <a:solidFill>
                  <a:srgbClr val="000000"/>
                </a:solidFill>
                <a:latin typeface="Inter Medium"/>
                <a:ea typeface="Inter Medium"/>
                <a:cs typeface="Inter Medium"/>
                <a:sym typeface="Inter Medium"/>
              </a:rPr>
              <a:t>Épisodes fréquents de pneumonie et/ou de bronchite</a:t>
            </a:r>
          </a:p>
          <a:p>
            <a:pPr algn="l">
              <a:lnSpc>
                <a:spcPts val="1249"/>
              </a:lnSpc>
            </a:pPr>
          </a:p>
          <a:p>
            <a:pPr algn="l" marL="604519" indent="-302260" lvl="1">
              <a:lnSpc>
                <a:spcPts val="3499"/>
              </a:lnSpc>
              <a:buFont typeface="Arial"/>
              <a:buChar char="•"/>
            </a:pPr>
            <a:r>
              <a:rPr lang="en-US" b="true" sz="2799">
                <a:solidFill>
                  <a:srgbClr val="000000"/>
                </a:solidFill>
                <a:latin typeface="Inter Medium"/>
                <a:ea typeface="Inter Medium"/>
                <a:cs typeface="Inter Medium"/>
                <a:sym typeface="Inter Medium"/>
              </a:rPr>
              <a:t>Couet visage gonflés</a:t>
            </a:r>
          </a:p>
          <a:p>
            <a:pPr algn="l">
              <a:lnSpc>
                <a:spcPts val="1249"/>
              </a:lnSpc>
            </a:pPr>
            <a:r>
              <a:rPr lang="en-US" b="true" sz="999">
                <a:solidFill>
                  <a:srgbClr val="000000"/>
                </a:solidFill>
                <a:latin typeface="Inter Medium"/>
                <a:ea typeface="Inter Medium"/>
                <a:cs typeface="Inter Medium"/>
                <a:sym typeface="Inter Medium"/>
              </a:rPr>
              <a:t> </a:t>
            </a:r>
          </a:p>
          <a:p>
            <a:pPr algn="l" marL="604519" indent="-302260" lvl="1">
              <a:lnSpc>
                <a:spcPts val="3499"/>
              </a:lnSpc>
              <a:buFont typeface="Arial"/>
              <a:buChar char="•"/>
            </a:pPr>
            <a:r>
              <a:rPr lang="en-US" b="true" sz="2799">
                <a:solidFill>
                  <a:srgbClr val="000000"/>
                </a:solidFill>
                <a:latin typeface="Inter Medium"/>
                <a:ea typeface="Inter Medium"/>
                <a:cs typeface="Inter Medium"/>
                <a:sym typeface="Inter Medium"/>
              </a:rPr>
              <a:t>Manque d’appétit, perte de poids sans effort</a:t>
            </a:r>
          </a:p>
          <a:p>
            <a:pPr algn="l">
              <a:lnSpc>
                <a:spcPts val="1249"/>
              </a:lnSpc>
            </a:pPr>
          </a:p>
          <a:p>
            <a:pPr algn="l" marL="604519" indent="-302260" lvl="1">
              <a:lnSpc>
                <a:spcPts val="3499"/>
              </a:lnSpc>
              <a:buFont typeface="Arial"/>
              <a:buChar char="•"/>
            </a:pPr>
            <a:r>
              <a:rPr lang="en-US" b="true" sz="2799">
                <a:solidFill>
                  <a:srgbClr val="000000"/>
                </a:solidFill>
                <a:latin typeface="Inter Medium"/>
                <a:ea typeface="Inter Medium"/>
                <a:cs typeface="Inter Medium"/>
                <a:sym typeface="Inter Medium"/>
              </a:rPr>
              <a:t>Fatigue</a:t>
            </a:r>
          </a:p>
        </p:txBody>
      </p:sp>
      <p:sp>
        <p:nvSpPr>
          <p:cNvPr name="TextBox 9" id="9"/>
          <p:cNvSpPr txBox="true"/>
          <p:nvPr/>
        </p:nvSpPr>
        <p:spPr>
          <a:xfrm rot="0">
            <a:off x="1028700" y="9712749"/>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grpSp>
        <p:nvGrpSpPr>
          <p:cNvPr name="Group 10" id="10"/>
          <p:cNvGrpSpPr/>
          <p:nvPr/>
        </p:nvGrpSpPr>
        <p:grpSpPr>
          <a:xfrm rot="0">
            <a:off x="13802458" y="8378393"/>
            <a:ext cx="3456842" cy="1029585"/>
            <a:chOff x="0" y="0"/>
            <a:chExt cx="4609122" cy="1372780"/>
          </a:xfrm>
        </p:grpSpPr>
        <p:sp>
          <p:nvSpPr>
            <p:cNvPr name="AutoShape 11" id="11"/>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2" id="12"/>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2"/>
              <a:stretch>
                <a:fillRect l="0" t="0" r="0" b="0"/>
              </a:stretch>
            </a:blipFill>
          </p:spPr>
        </p:sp>
        <p:sp>
          <p:nvSpPr>
            <p:cNvPr name="TextBox 13" id="13"/>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864" y="10069999"/>
            <a:ext cx="18466079" cy="1038225"/>
            <a:chOff x="0" y="0"/>
            <a:chExt cx="4863494" cy="273442"/>
          </a:xfrm>
        </p:grpSpPr>
        <p:sp>
          <p:nvSpPr>
            <p:cNvPr name="Freeform 3" id="3"/>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4" id="4"/>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5" id="5"/>
          <p:cNvGrpSpPr/>
          <p:nvPr/>
        </p:nvGrpSpPr>
        <p:grpSpPr>
          <a:xfrm rot="0">
            <a:off x="14207119" y="1147612"/>
            <a:ext cx="3456842" cy="1029585"/>
            <a:chOff x="0" y="0"/>
            <a:chExt cx="4609122" cy="1372780"/>
          </a:xfrm>
        </p:grpSpPr>
        <p:sp>
          <p:nvSpPr>
            <p:cNvPr name="AutoShape 6" id="6"/>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7" id="7"/>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2"/>
              <a:stretch>
                <a:fillRect l="0" t="0" r="0" b="0"/>
              </a:stretch>
            </a:blipFill>
          </p:spPr>
        </p:sp>
        <p:sp>
          <p:nvSpPr>
            <p:cNvPr name="TextBox 8" id="8"/>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Freeform 9" id="9"/>
          <p:cNvSpPr/>
          <p:nvPr/>
        </p:nvSpPr>
        <p:spPr>
          <a:xfrm flipH="false" flipV="false" rot="0">
            <a:off x="9777815" y="3519977"/>
            <a:ext cx="7349498" cy="4869042"/>
          </a:xfrm>
          <a:custGeom>
            <a:avLst/>
            <a:gdLst/>
            <a:ahLst/>
            <a:cxnLst/>
            <a:rect r="r" b="b" t="t" l="l"/>
            <a:pathLst>
              <a:path h="4869042" w="7349498">
                <a:moveTo>
                  <a:pt x="0" y="0"/>
                </a:moveTo>
                <a:lnTo>
                  <a:pt x="7349498" y="0"/>
                </a:lnTo>
                <a:lnTo>
                  <a:pt x="7349498" y="4869042"/>
                </a:lnTo>
                <a:lnTo>
                  <a:pt x="0" y="4869042"/>
                </a:lnTo>
                <a:lnTo>
                  <a:pt x="0" y="0"/>
                </a:lnTo>
                <a:close/>
              </a:path>
            </a:pathLst>
          </a:custGeom>
          <a:blipFill>
            <a:blip r:embed="rId3"/>
            <a:stretch>
              <a:fillRect l="0" t="0" r="0" b="0"/>
            </a:stretch>
          </a:blipFill>
        </p:spPr>
      </p:sp>
      <p:sp>
        <p:nvSpPr>
          <p:cNvPr name="TextBox 10" id="10"/>
          <p:cNvSpPr txBox="true"/>
          <p:nvPr/>
        </p:nvSpPr>
        <p:spPr>
          <a:xfrm rot="0">
            <a:off x="1028700" y="887376"/>
            <a:ext cx="12423864" cy="1588157"/>
          </a:xfrm>
          <a:prstGeom prst="rect">
            <a:avLst/>
          </a:prstGeom>
        </p:spPr>
        <p:txBody>
          <a:bodyPr anchor="t" rtlCol="false" tIns="0" lIns="0" bIns="0" rIns="0">
            <a:spAutoFit/>
          </a:bodyPr>
          <a:lstStyle/>
          <a:p>
            <a:pPr algn="l">
              <a:lnSpc>
                <a:spcPts val="6216"/>
              </a:lnSpc>
            </a:pPr>
            <a:r>
              <a:rPr lang="en-US" sz="5600" b="true">
                <a:solidFill>
                  <a:srgbClr val="000000"/>
                </a:solidFill>
                <a:latin typeface="Inter Bold"/>
                <a:ea typeface="Inter Bold"/>
                <a:cs typeface="Inter Bold"/>
                <a:sym typeface="Inter Bold"/>
              </a:rPr>
              <a:t>Programme ontarien de dépistage du cancer du poumon </a:t>
            </a:r>
          </a:p>
        </p:txBody>
      </p:sp>
      <p:sp>
        <p:nvSpPr>
          <p:cNvPr name="TextBox 11" id="11"/>
          <p:cNvSpPr txBox="true"/>
          <p:nvPr/>
        </p:nvSpPr>
        <p:spPr>
          <a:xfrm rot="0">
            <a:off x="1028700" y="9712749"/>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
        <p:nvSpPr>
          <p:cNvPr name="TextBox 12" id="12"/>
          <p:cNvSpPr txBox="true"/>
          <p:nvPr/>
        </p:nvSpPr>
        <p:spPr>
          <a:xfrm rot="0">
            <a:off x="1028700" y="2828998"/>
            <a:ext cx="8404332" cy="6222425"/>
          </a:xfrm>
          <a:prstGeom prst="rect">
            <a:avLst/>
          </a:prstGeom>
        </p:spPr>
        <p:txBody>
          <a:bodyPr anchor="t" rtlCol="false" tIns="0" lIns="0" bIns="0" rIns="0">
            <a:spAutoFit/>
          </a:bodyPr>
          <a:lstStyle/>
          <a:p>
            <a:pPr algn="l">
              <a:lnSpc>
                <a:spcPts val="4000"/>
              </a:lnSpc>
            </a:pPr>
            <a:r>
              <a:rPr lang="en-US" sz="3200" b="true">
                <a:solidFill>
                  <a:srgbClr val="000000"/>
                </a:solidFill>
                <a:latin typeface="Inter Medium"/>
                <a:ea typeface="Inter Medium"/>
                <a:cs typeface="Inter Medium"/>
                <a:sym typeface="Inter Medium"/>
              </a:rPr>
              <a:t>Une personne atteinte d’un cancer du poumon ne présente pas nécessairement de symptômes, surtout à un stade précoce.</a:t>
            </a:r>
          </a:p>
          <a:p>
            <a:pPr algn="l">
              <a:lnSpc>
                <a:spcPts val="4000"/>
              </a:lnSpc>
            </a:pPr>
          </a:p>
          <a:p>
            <a:pPr algn="l">
              <a:lnSpc>
                <a:spcPts val="4000"/>
              </a:lnSpc>
              <a:spcBef>
                <a:spcPct val="0"/>
              </a:spcBef>
            </a:pPr>
            <a:r>
              <a:rPr lang="en-US" b="true" sz="3200">
                <a:solidFill>
                  <a:srgbClr val="000000"/>
                </a:solidFill>
                <a:latin typeface="Inter Medium"/>
                <a:ea typeface="Inter Medium"/>
                <a:cs typeface="Inter Medium"/>
                <a:sym typeface="Inter Medium"/>
              </a:rPr>
              <a:t>Le programme ontarien de dépistage du cancer du poumon prend des images détaillées de l’intérieur des poumons à l’aide d’un appareil de tomodensitométrie. Ces tests peuvent aider à détecter le cancer du poumon avant qu’il nesepropage.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864" y="10069999"/>
            <a:ext cx="18466079" cy="1038225"/>
            <a:chOff x="0" y="0"/>
            <a:chExt cx="4863494" cy="273442"/>
          </a:xfrm>
        </p:grpSpPr>
        <p:sp>
          <p:nvSpPr>
            <p:cNvPr name="Freeform 3" id="3"/>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4" id="4"/>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Freeform 5" id="5"/>
          <p:cNvSpPr/>
          <p:nvPr/>
        </p:nvSpPr>
        <p:spPr>
          <a:xfrm flipH="false" flipV="false" rot="0">
            <a:off x="13061540" y="2434359"/>
            <a:ext cx="4315530" cy="5230946"/>
          </a:xfrm>
          <a:custGeom>
            <a:avLst/>
            <a:gdLst/>
            <a:ahLst/>
            <a:cxnLst/>
            <a:rect r="r" b="b" t="t" l="l"/>
            <a:pathLst>
              <a:path h="5230946" w="4315530">
                <a:moveTo>
                  <a:pt x="0" y="0"/>
                </a:moveTo>
                <a:lnTo>
                  <a:pt x="4315531" y="0"/>
                </a:lnTo>
                <a:lnTo>
                  <a:pt x="4315531" y="5230946"/>
                </a:lnTo>
                <a:lnTo>
                  <a:pt x="0" y="5230946"/>
                </a:lnTo>
                <a:lnTo>
                  <a:pt x="0" y="0"/>
                </a:lnTo>
                <a:close/>
              </a:path>
            </a:pathLst>
          </a:custGeom>
          <a:blipFill>
            <a:blip r:embed="rId2"/>
            <a:stretch>
              <a:fillRect l="0" t="0" r="0" b="0"/>
            </a:stretch>
          </a:blipFill>
        </p:spPr>
      </p:sp>
      <p:grpSp>
        <p:nvGrpSpPr>
          <p:cNvPr name="Group 6" id="6"/>
          <p:cNvGrpSpPr/>
          <p:nvPr/>
        </p:nvGrpSpPr>
        <p:grpSpPr>
          <a:xfrm rot="0">
            <a:off x="12137702" y="6786149"/>
            <a:ext cx="5526259" cy="2843383"/>
            <a:chOff x="0" y="0"/>
            <a:chExt cx="1455476" cy="748874"/>
          </a:xfrm>
        </p:grpSpPr>
        <p:sp>
          <p:nvSpPr>
            <p:cNvPr name="Freeform 7" id="7"/>
            <p:cNvSpPr/>
            <p:nvPr/>
          </p:nvSpPr>
          <p:spPr>
            <a:xfrm flipH="false" flipV="false" rot="0">
              <a:off x="0" y="0"/>
              <a:ext cx="1455476" cy="748874"/>
            </a:xfrm>
            <a:custGeom>
              <a:avLst/>
              <a:gdLst/>
              <a:ahLst/>
              <a:cxnLst/>
              <a:rect r="r" b="b" t="t" l="l"/>
              <a:pathLst>
                <a:path h="748874" w="1455476">
                  <a:moveTo>
                    <a:pt x="0" y="0"/>
                  </a:moveTo>
                  <a:lnTo>
                    <a:pt x="1455476" y="0"/>
                  </a:lnTo>
                  <a:lnTo>
                    <a:pt x="1455476" y="748874"/>
                  </a:lnTo>
                  <a:lnTo>
                    <a:pt x="0" y="748874"/>
                  </a:lnTo>
                  <a:close/>
                </a:path>
              </a:pathLst>
            </a:custGeom>
            <a:solidFill>
              <a:srgbClr val="D9D9D9"/>
            </a:solidFill>
          </p:spPr>
        </p:sp>
        <p:sp>
          <p:nvSpPr>
            <p:cNvPr name="TextBox 8" id="8"/>
            <p:cNvSpPr txBox="true"/>
            <p:nvPr/>
          </p:nvSpPr>
          <p:spPr>
            <a:xfrm>
              <a:off x="0" y="-19050"/>
              <a:ext cx="1455476" cy="767924"/>
            </a:xfrm>
            <a:prstGeom prst="rect">
              <a:avLst/>
            </a:prstGeom>
          </p:spPr>
          <p:txBody>
            <a:bodyPr anchor="ctr" rtlCol="false" tIns="50800" lIns="50800" bIns="50800" rIns="50800"/>
            <a:lstStyle/>
            <a:p>
              <a:pPr algn="ctr">
                <a:lnSpc>
                  <a:spcPts val="3000"/>
                </a:lnSpc>
              </a:pPr>
            </a:p>
          </p:txBody>
        </p:sp>
      </p:grpSp>
      <p:sp>
        <p:nvSpPr>
          <p:cNvPr name="TextBox 9" id="9"/>
          <p:cNvSpPr txBox="true"/>
          <p:nvPr/>
        </p:nvSpPr>
        <p:spPr>
          <a:xfrm rot="0">
            <a:off x="1028700" y="1000125"/>
            <a:ext cx="12518028" cy="1521946"/>
          </a:xfrm>
          <a:prstGeom prst="rect">
            <a:avLst/>
          </a:prstGeom>
        </p:spPr>
        <p:txBody>
          <a:bodyPr anchor="t" rtlCol="false" tIns="0" lIns="0" bIns="0" rIns="0">
            <a:spAutoFit/>
          </a:bodyPr>
          <a:lstStyle/>
          <a:p>
            <a:pPr algn="l">
              <a:lnSpc>
                <a:spcPts val="6000"/>
              </a:lnSpc>
              <a:spcBef>
                <a:spcPct val="0"/>
              </a:spcBef>
            </a:pPr>
            <a:r>
              <a:rPr lang="en-US" b="true" sz="4800">
                <a:solidFill>
                  <a:srgbClr val="000000"/>
                </a:solidFill>
                <a:latin typeface="Inter Bold"/>
                <a:ea typeface="Inter Bold"/>
                <a:cs typeface="Inter Bold"/>
                <a:sym typeface="Inter Bold"/>
              </a:rPr>
              <a:t>Tu connais des personnes qui ont un risque élevé de cancer du poumon?</a:t>
            </a:r>
          </a:p>
        </p:txBody>
      </p:sp>
      <p:sp>
        <p:nvSpPr>
          <p:cNvPr name="TextBox 10" id="10"/>
          <p:cNvSpPr txBox="true"/>
          <p:nvPr/>
        </p:nvSpPr>
        <p:spPr>
          <a:xfrm rot="0">
            <a:off x="12568268" y="6899390"/>
            <a:ext cx="4691032" cy="2645476"/>
          </a:xfrm>
          <a:prstGeom prst="rect">
            <a:avLst/>
          </a:prstGeom>
        </p:spPr>
        <p:txBody>
          <a:bodyPr anchor="t" rtlCol="false" tIns="0" lIns="0" bIns="0" rIns="0">
            <a:spAutoFit/>
          </a:bodyPr>
          <a:lstStyle/>
          <a:p>
            <a:pPr algn="ctr">
              <a:lnSpc>
                <a:spcPts val="3488"/>
              </a:lnSpc>
            </a:pPr>
            <a:r>
              <a:rPr lang="en-US" b="true" sz="3200">
                <a:solidFill>
                  <a:srgbClr val="000000"/>
                </a:solidFill>
                <a:latin typeface="Inter Medium"/>
                <a:ea typeface="Inter Medium"/>
                <a:cs typeface="Inter Medium"/>
                <a:sym typeface="Inter Medium"/>
              </a:rPr>
              <a:t>Si vous pens</a:t>
            </a:r>
            <a:r>
              <a:rPr lang="en-US" b="true" sz="3200">
                <a:solidFill>
                  <a:srgbClr val="000000"/>
                </a:solidFill>
                <a:latin typeface="Inter Medium"/>
                <a:ea typeface="Inter Medium"/>
                <a:cs typeface="Inter Medium"/>
                <a:sym typeface="Inter Medium"/>
              </a:rPr>
              <a:t>ez qu’un-e de vos proches est à risque, envisagez de lui parler du cancer du poumon. Cela pourrait lui sauver la vie!</a:t>
            </a:r>
          </a:p>
        </p:txBody>
      </p:sp>
      <p:sp>
        <p:nvSpPr>
          <p:cNvPr name="TextBox 11" id="11"/>
          <p:cNvSpPr txBox="true"/>
          <p:nvPr/>
        </p:nvSpPr>
        <p:spPr>
          <a:xfrm rot="0">
            <a:off x="1028700" y="9712749"/>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grpSp>
        <p:nvGrpSpPr>
          <p:cNvPr name="Group 12" id="12"/>
          <p:cNvGrpSpPr/>
          <p:nvPr/>
        </p:nvGrpSpPr>
        <p:grpSpPr>
          <a:xfrm rot="0">
            <a:off x="14207119" y="1147612"/>
            <a:ext cx="3456842" cy="1029585"/>
            <a:chOff x="0" y="0"/>
            <a:chExt cx="4609122" cy="1372780"/>
          </a:xfrm>
        </p:grpSpPr>
        <p:sp>
          <p:nvSpPr>
            <p:cNvPr name="AutoShape 13" id="13"/>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4" id="14"/>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3"/>
              <a:stretch>
                <a:fillRect l="0" t="0" r="0" b="0"/>
              </a:stretch>
            </a:blipFill>
          </p:spPr>
        </p:sp>
        <p:sp>
          <p:nvSpPr>
            <p:cNvPr name="TextBox 15" id="15"/>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16" id="16"/>
          <p:cNvSpPr txBox="true"/>
          <p:nvPr/>
        </p:nvSpPr>
        <p:spPr>
          <a:xfrm rot="0">
            <a:off x="1028700" y="2725675"/>
            <a:ext cx="12191853" cy="1046331"/>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Qui est admissible à une orientation vers un programme de dépistage du cancer du poumon?</a:t>
            </a:r>
          </a:p>
        </p:txBody>
      </p:sp>
      <p:sp>
        <p:nvSpPr>
          <p:cNvPr name="TextBox 17" id="17"/>
          <p:cNvSpPr txBox="true"/>
          <p:nvPr/>
        </p:nvSpPr>
        <p:spPr>
          <a:xfrm rot="0">
            <a:off x="1028700" y="7805811"/>
            <a:ext cx="8949630" cy="1565369"/>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Pour en savoir plus sur le risque de cancer du poumon et son dépistage, consultez </a:t>
            </a:r>
            <a:r>
              <a:rPr lang="en-US" b="true" sz="3200">
                <a:solidFill>
                  <a:srgbClr val="E21216"/>
                </a:solidFill>
                <a:latin typeface="Inter Medium"/>
                <a:ea typeface="Inter Medium"/>
                <a:cs typeface="Inter Medium"/>
                <a:sym typeface="Inter Medium"/>
              </a:rPr>
              <a:t>poumon.ca/cancer-du-poumon</a:t>
            </a:r>
            <a:r>
              <a:rPr lang="en-US" b="true" sz="3200">
                <a:solidFill>
                  <a:srgbClr val="000000"/>
                </a:solidFill>
                <a:latin typeface="Inter Medium"/>
                <a:ea typeface="Inter Medium"/>
                <a:cs typeface="Inter Medium"/>
                <a:sym typeface="Inter Medium"/>
              </a:rPr>
              <a:t>.</a:t>
            </a:r>
          </a:p>
        </p:txBody>
      </p:sp>
      <p:sp>
        <p:nvSpPr>
          <p:cNvPr name="TextBox 18" id="18"/>
          <p:cNvSpPr txBox="true"/>
          <p:nvPr/>
        </p:nvSpPr>
        <p:spPr>
          <a:xfrm rot="0">
            <a:off x="1028700" y="4074254"/>
            <a:ext cx="10853349" cy="3122483"/>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Si tu connais quelqu’un: </a:t>
            </a: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qui a entre 55 et 74 ans</a:t>
            </a: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qui a fumé pendant au moins 20 ans, et</a:t>
            </a:r>
          </a:p>
          <a:p>
            <a:pPr algn="l" marL="690881" indent="-345440" lvl="1">
              <a:lnSpc>
                <a:spcPts val="4000"/>
              </a:lnSpc>
              <a:buFont typeface="Arial"/>
              <a:buChar char="•"/>
            </a:pPr>
            <a:r>
              <a:rPr lang="en-US" b="true" sz="3200">
                <a:solidFill>
                  <a:srgbClr val="000000"/>
                </a:solidFill>
                <a:latin typeface="Inter Medium"/>
                <a:ea typeface="Inter Medium"/>
                <a:cs typeface="Inter Medium"/>
                <a:sym typeface="Inter Medium"/>
              </a:rPr>
              <a:t>qui fume encore ou qui a arrêté au cours des 15 dernières années, et</a:t>
            </a:r>
          </a:p>
          <a:p>
            <a:pPr algn="l">
              <a:lnSpc>
                <a:spcPts val="4000"/>
              </a:lnSpc>
            </a:pPr>
            <a:r>
              <a:rPr lang="en-US" b="true" sz="3200">
                <a:solidFill>
                  <a:srgbClr val="000000"/>
                </a:solidFill>
                <a:latin typeface="Inter Medium"/>
                <a:ea typeface="Inter Medium"/>
                <a:cs typeface="Inter Medium"/>
                <a:sym typeface="Inter Medium"/>
              </a:rPr>
              <a:t>tu devrais lui parler du dépistage du cancer du poumon.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DAGyHXqqsUA</dc:identifier>
  <dcterms:modified xsi:type="dcterms:W3CDTF">2011-08-01T06:04:30Z</dcterms:modified>
  <cp:revision>1</cp:revision>
  <dc:title>LRFL How vaping and smoking harm the body</dc:title>
</cp:coreProperties>
</file>