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Inter Bold" charset="1" panose="020B0802030000000004"/>
      <p:regular r:id="rId7"/>
    </p:embeddedFont>
    <p:embeddedFont>
      <p:font typeface="Inter Medium" charset="1" panose="02000503000000020004"/>
      <p:regular r:id="rId8"/>
    </p:embeddedFont>
    <p:embeddedFont>
      <p:font typeface="Inter Italics" charset="1" panose="020B0502030000000004"/>
      <p:regular r:id="rId9"/>
    </p:embeddedFont>
    <p:embeddedFont>
      <p:font typeface="Inter" charset="1" panose="020B05020300000000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://www.uwo.ca/fhs/agingsim/pdf/Respiratory_System-Straw_Lung_Challenge.pdf" TargetMode="External" Type="http://schemas.openxmlformats.org/officeDocument/2006/relationships/hyperlink"/><Relationship Id="rId5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6864" y="10069999"/>
            <a:ext cx="18466079" cy="1038225"/>
            <a:chOff x="0" y="0"/>
            <a:chExt cx="4863494" cy="2734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63494" cy="273442"/>
            </a:xfrm>
            <a:custGeom>
              <a:avLst/>
              <a:gdLst/>
              <a:ahLst/>
              <a:cxnLst/>
              <a:rect r="r" b="b" t="t" l="l"/>
              <a:pathLst>
                <a:path h="273442" w="4863494">
                  <a:moveTo>
                    <a:pt x="0" y="0"/>
                  </a:moveTo>
                  <a:lnTo>
                    <a:pt x="4863494" y="0"/>
                  </a:lnTo>
                  <a:lnTo>
                    <a:pt x="4863494" y="273442"/>
                  </a:lnTo>
                  <a:lnTo>
                    <a:pt x="0" y="27344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63494" cy="292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409678">
            <a:off x="1041161" y="3351856"/>
            <a:ext cx="3761555" cy="5364071"/>
          </a:xfrm>
          <a:custGeom>
            <a:avLst/>
            <a:gdLst/>
            <a:ahLst/>
            <a:cxnLst/>
            <a:rect r="r" b="b" t="t" l="l"/>
            <a:pathLst>
              <a:path h="5364071" w="3761555">
                <a:moveTo>
                  <a:pt x="0" y="0"/>
                </a:moveTo>
                <a:lnTo>
                  <a:pt x="3761555" y="0"/>
                </a:lnTo>
                <a:lnTo>
                  <a:pt x="3761555" y="5364071"/>
                </a:lnTo>
                <a:lnTo>
                  <a:pt x="0" y="5364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3010577">
            <a:off x="3135933" y="949420"/>
            <a:ext cx="5405309" cy="5601315"/>
            <a:chOff x="0" y="0"/>
            <a:chExt cx="7207079" cy="7468420"/>
          </a:xfrm>
        </p:grpSpPr>
        <p:sp>
          <p:nvSpPr>
            <p:cNvPr name="Freeform 7" id="7"/>
            <p:cNvSpPr/>
            <p:nvPr/>
          </p:nvSpPr>
          <p:spPr>
            <a:xfrm flipH="false" flipV="false" rot="-2154704">
              <a:off x="645259" y="1661535"/>
              <a:ext cx="6458253" cy="2446063"/>
            </a:xfrm>
            <a:custGeom>
              <a:avLst/>
              <a:gdLst/>
              <a:ahLst/>
              <a:cxnLst/>
              <a:rect r="r" b="b" t="t" l="l"/>
              <a:pathLst>
                <a:path h="2446063" w="6458253">
                  <a:moveTo>
                    <a:pt x="0" y="0"/>
                  </a:moveTo>
                  <a:lnTo>
                    <a:pt x="6458253" y="0"/>
                  </a:lnTo>
                  <a:lnTo>
                    <a:pt x="6458253" y="2446063"/>
                  </a:lnTo>
                  <a:lnTo>
                    <a:pt x="0" y="2446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2154704">
              <a:off x="100711" y="3474098"/>
              <a:ext cx="6280153" cy="2378608"/>
            </a:xfrm>
            <a:custGeom>
              <a:avLst/>
              <a:gdLst/>
              <a:ahLst/>
              <a:cxnLst/>
              <a:rect r="r" b="b" t="t" l="l"/>
              <a:pathLst>
                <a:path h="2378608" w="6280153">
                  <a:moveTo>
                    <a:pt x="0" y="0"/>
                  </a:moveTo>
                  <a:lnTo>
                    <a:pt x="6280153" y="0"/>
                  </a:lnTo>
                  <a:lnTo>
                    <a:pt x="6280153" y="2378608"/>
                  </a:lnTo>
                  <a:lnTo>
                    <a:pt x="0" y="2378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83858" y="990600"/>
            <a:ext cx="14162038" cy="100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9"/>
              </a:lnSpc>
              <a:spcBef>
                <a:spcPct val="0"/>
              </a:spcBef>
            </a:pPr>
            <a:r>
              <a:rPr lang="en-US" b="true" sz="63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La vie avec la MPOC : Bouffées d’air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97724" y="5427689"/>
            <a:ext cx="3274830" cy="944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2 masques jetables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306815" y="6887714"/>
            <a:ext cx="2456648" cy="944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1 feuille de papier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66210" y="2213885"/>
            <a:ext cx="7851158" cy="7398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Mettez un</a:t>
            </a: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 masque sur votre visage et tenez la feuille de papier devant votre visage. </a:t>
            </a:r>
          </a:p>
          <a:p>
            <a:pPr algn="l">
              <a:lnSpc>
                <a:spcPts val="1500"/>
              </a:lnSpc>
              <a:spcBef>
                <a:spcPct val="0"/>
              </a:spcBef>
            </a:pPr>
          </a:p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Essayez de faire bouger la feuille avec votre souffle. Remarquez la force nécessaire pour y arriver.</a:t>
            </a:r>
          </a:p>
          <a:p>
            <a:pPr algn="l">
              <a:lnSpc>
                <a:spcPts val="1999"/>
              </a:lnSpc>
              <a:spcBef>
                <a:spcPct val="0"/>
              </a:spcBef>
            </a:pPr>
          </a:p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Mettez le deuxième masque par-dessus le premier. </a:t>
            </a:r>
          </a:p>
          <a:p>
            <a:pPr algn="l">
              <a:lnSpc>
                <a:spcPts val="1999"/>
              </a:lnSpc>
              <a:spcBef>
                <a:spcPct val="0"/>
              </a:spcBef>
            </a:pPr>
          </a:p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Essayez à nouveau de faire bouger la feuille avec votre souffle.</a:t>
            </a:r>
          </a:p>
          <a:p>
            <a:pPr algn="l">
              <a:lnSpc>
                <a:spcPts val="4000"/>
              </a:lnSpc>
              <a:spcBef>
                <a:spcPct val="0"/>
              </a:spcBef>
            </a:pPr>
          </a:p>
          <a:p>
            <a:pPr algn="l">
              <a:lnSpc>
                <a:spcPts val="4000"/>
              </a:lnSpc>
              <a:spcBef>
                <a:spcPct val="0"/>
              </a:spcBef>
            </a:pPr>
          </a:p>
          <a:p>
            <a:pPr algn="l">
              <a:lnSpc>
                <a:spcPts val="4000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9177657" y="2295103"/>
            <a:ext cx="313655" cy="547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1.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114256" y="3929037"/>
            <a:ext cx="377056" cy="547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2.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114256" y="5778948"/>
            <a:ext cx="377056" cy="547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3.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766292" y="8735712"/>
            <a:ext cx="6829982" cy="876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0"/>
              </a:lnSpc>
              <a:spcBef>
                <a:spcPct val="0"/>
              </a:spcBef>
            </a:pPr>
            <a:r>
              <a:rPr lang="en-US" b="true" sz="14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Source : </a:t>
            </a:r>
            <a:r>
              <a:rPr lang="en-US" b="true" sz="14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Western University Aging Simulation Lab </a:t>
            </a:r>
            <a:r>
              <a:rPr lang="en-US" b="true" sz="1400" u="sng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  <a:hlinkClick r:id="rId4" tooltip="http://www.uwo.ca/fhs/agingsim/pdf/Respiratory_System-Straw_Lung_Challenge.pdf"/>
              </a:rPr>
              <a:t>www.uwo.ca/fhs/agingsim/pdf/Respiratory_System-Straw_Lung_Challenge.pdf</a:t>
            </a:r>
            <a:r>
              <a:rPr lang="en-US" b="true" sz="14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 Utilisation autorisée</a:t>
            </a:r>
          </a:p>
          <a:p>
            <a:pPr algn="l">
              <a:lnSpc>
                <a:spcPts val="1750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9712749"/>
            <a:ext cx="12305166" cy="16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 i="true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Des poumons pour la vie </a:t>
            </a:r>
            <a:r>
              <a:rPr lang="en-US" sz="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est une une marque déposée de l’Association pulmonaire du Canada. Reproduction à des fins non commerciales et éducatives uniquement.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046942" y="7072089"/>
            <a:ext cx="444370" cy="547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4.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3802458" y="8371344"/>
            <a:ext cx="3456842" cy="1029585"/>
            <a:chOff x="0" y="0"/>
            <a:chExt cx="4609122" cy="1372780"/>
          </a:xfrm>
        </p:grpSpPr>
        <p:sp>
          <p:nvSpPr>
            <p:cNvPr name="AutoShape 20" id="20"/>
            <p:cNvSpPr/>
            <p:nvPr/>
          </p:nvSpPr>
          <p:spPr>
            <a:xfrm>
              <a:off x="201238" y="485183"/>
              <a:ext cx="4206647" cy="0"/>
            </a:xfrm>
            <a:prstGeom prst="line">
              <a:avLst/>
            </a:prstGeom>
            <a:ln cap="flat" w="127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01238" y="618533"/>
              <a:ext cx="4237343" cy="754247"/>
            </a:xfrm>
            <a:custGeom>
              <a:avLst/>
              <a:gdLst/>
              <a:ahLst/>
              <a:cxnLst/>
              <a:rect r="r" b="b" t="t" l="l"/>
              <a:pathLst>
                <a:path h="754247" w="4237343">
                  <a:moveTo>
                    <a:pt x="0" y="0"/>
                  </a:moveTo>
                  <a:lnTo>
                    <a:pt x="4237343" y="0"/>
                  </a:lnTo>
                  <a:lnTo>
                    <a:pt x="4237343" y="754247"/>
                  </a:lnTo>
                  <a:lnTo>
                    <a:pt x="0" y="75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0" y="-38100"/>
              <a:ext cx="4609122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DES POUMONS POUR LA VIE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DAGyHXqqsUA</dc:identifier>
  <dcterms:modified xsi:type="dcterms:W3CDTF">2011-08-01T06:04:30Z</dcterms:modified>
  <cp:revision>1</cp:revision>
  <dc:title>LRFL How vaping and smoking harm the body</dc:title>
</cp:coreProperties>
</file>