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Lst>
  <p:sldSz cx="18288000" cy="10287000"/>
  <p:notesSz cx="6858000" cy="9144000"/>
  <p:embeddedFontLst>
    <p:embeddedFont>
      <p:font typeface="Inter Bold" charset="1" panose="020B0802030000000004"/>
      <p:regular r:id="rId9"/>
    </p:embeddedFont>
    <p:embeddedFont>
      <p:font typeface="Inter Medium" charset="1" panose="02000503000000020004"/>
      <p:regular r:id="rId10"/>
    </p:embeddedFont>
    <p:embeddedFont>
      <p:font typeface="Inter" charset="1" panose="020B0502030000000004"/>
      <p:regular r:id="rId11"/>
    </p:embeddedFont>
    <p:embeddedFont>
      <p:font typeface="Inter Italics" charset="1" panose="020B05020300000000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63242" y="1028700"/>
            <a:ext cx="8541248" cy="7267179"/>
          </a:xfrm>
          <a:custGeom>
            <a:avLst/>
            <a:gdLst/>
            <a:ahLst/>
            <a:cxnLst/>
            <a:rect r="r" b="b" t="t" l="l"/>
            <a:pathLst>
              <a:path h="7267179" w="8541248">
                <a:moveTo>
                  <a:pt x="0" y="0"/>
                </a:moveTo>
                <a:lnTo>
                  <a:pt x="8541248" y="0"/>
                </a:lnTo>
                <a:lnTo>
                  <a:pt x="8541248" y="7267179"/>
                </a:lnTo>
                <a:lnTo>
                  <a:pt x="0" y="7267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09650"/>
            <a:ext cx="3076762" cy="914961"/>
          </a:xfrm>
          <a:prstGeom prst="rect">
            <a:avLst/>
          </a:prstGeom>
        </p:spPr>
        <p:txBody>
          <a:bodyPr anchor="t" rtlCol="false" tIns="0" lIns="0" bIns="0" rIns="0">
            <a:spAutoFit/>
          </a:bodyPr>
          <a:lstStyle/>
          <a:p>
            <a:pPr algn="l">
              <a:lnSpc>
                <a:spcPts val="7374"/>
              </a:lnSpc>
              <a:spcBef>
                <a:spcPct val="0"/>
              </a:spcBef>
            </a:pPr>
            <a:r>
              <a:rPr lang="en-US" b="true" sz="5899">
                <a:solidFill>
                  <a:srgbClr val="000000"/>
                </a:solidFill>
                <a:latin typeface="Inter Bold"/>
                <a:ea typeface="Inter Bold"/>
                <a:cs typeface="Inter Bold"/>
                <a:sym typeface="Inter Bold"/>
              </a:rPr>
              <a:t>Asthme</a:t>
            </a:r>
          </a:p>
        </p:txBody>
      </p:sp>
      <p:sp>
        <p:nvSpPr>
          <p:cNvPr name="TextBox 4" id="4"/>
          <p:cNvSpPr txBox="true"/>
          <p:nvPr/>
        </p:nvSpPr>
        <p:spPr>
          <a:xfrm rot="0">
            <a:off x="1028700" y="2156243"/>
            <a:ext cx="8230213" cy="6565111"/>
          </a:xfrm>
          <a:prstGeom prst="rect">
            <a:avLst/>
          </a:prstGeom>
        </p:spPr>
        <p:txBody>
          <a:bodyPr anchor="t" rtlCol="false" tIns="0" lIns="0" bIns="0" rIns="0">
            <a:spAutoFit/>
          </a:bodyPr>
          <a:lstStyle/>
          <a:p>
            <a:pPr algn="l">
              <a:lnSpc>
                <a:spcPts val="3499"/>
              </a:lnSpc>
            </a:pPr>
            <a:r>
              <a:rPr lang="en-US" sz="2799" b="true">
                <a:solidFill>
                  <a:srgbClr val="000000"/>
                </a:solidFill>
                <a:latin typeface="Inter Medium"/>
                <a:ea typeface="Inter Medium"/>
                <a:cs typeface="Inter Medium"/>
                <a:sym typeface="Inter Medium"/>
              </a:rPr>
              <a:t>Plusieurs personnes atteintes d’asthme n’ont aucun symptôme jusqu’au moment où elles attrapent un rhume, font de l’exercice physiqueintense ou respirent quelque chose qui irriteleurs poumons (comme la fumée de cigarette ou les aérosols de vapotage).</a:t>
            </a:r>
          </a:p>
          <a:p>
            <a:pPr algn="l">
              <a:lnSpc>
                <a:spcPts val="3499"/>
              </a:lnSpc>
            </a:pPr>
          </a:p>
          <a:p>
            <a:pPr algn="l">
              <a:lnSpc>
                <a:spcPts val="3499"/>
              </a:lnSpc>
            </a:pPr>
            <a:r>
              <a:rPr lang="en-US" sz="2799" b="true">
                <a:solidFill>
                  <a:srgbClr val="000000"/>
                </a:solidFill>
                <a:latin typeface="Inter Medium"/>
                <a:ea typeface="Inter Medium"/>
                <a:cs typeface="Inter Medium"/>
                <a:sym typeface="Inter Medium"/>
              </a:rPr>
              <a:t>Une crise d’asthme peut être mortelle, en particulier chez les personnes atteintes d’asthme sévère.</a:t>
            </a:r>
          </a:p>
          <a:p>
            <a:pPr algn="l">
              <a:lnSpc>
                <a:spcPts val="3499"/>
              </a:lnSpc>
            </a:pPr>
          </a:p>
          <a:p>
            <a:pPr algn="l">
              <a:lnSpc>
                <a:spcPts val="3499"/>
              </a:lnSpc>
              <a:spcBef>
                <a:spcPct val="0"/>
              </a:spcBef>
            </a:pPr>
            <a:r>
              <a:rPr lang="en-US" b="true" sz="2799">
                <a:solidFill>
                  <a:srgbClr val="000000"/>
                </a:solidFill>
                <a:latin typeface="Inter Medium"/>
                <a:ea typeface="Inter Medium"/>
                <a:cs typeface="Inter Medium"/>
                <a:sym typeface="Inter Medium"/>
              </a:rPr>
              <a:t>Lors d’une « crise d’asthme », les muscles autour des voies aériennes se resserrent, et celles-ci enflent et se remplissent de mucus. Il devient alors plus difficile de respirer.</a:t>
            </a:r>
          </a:p>
        </p:txBody>
      </p:sp>
      <p:grpSp>
        <p:nvGrpSpPr>
          <p:cNvPr name="Group 5" id="5"/>
          <p:cNvGrpSpPr/>
          <p:nvPr/>
        </p:nvGrpSpPr>
        <p:grpSpPr>
          <a:xfrm rot="0">
            <a:off x="-56864" y="10069999"/>
            <a:ext cx="18466079" cy="1038225"/>
            <a:chOff x="0" y="0"/>
            <a:chExt cx="4863494" cy="273442"/>
          </a:xfrm>
        </p:grpSpPr>
        <p:sp>
          <p:nvSpPr>
            <p:cNvPr name="Freeform 6" id="6"/>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7" id="7"/>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8" id="8"/>
          <p:cNvGrpSpPr/>
          <p:nvPr/>
        </p:nvGrpSpPr>
        <p:grpSpPr>
          <a:xfrm rot="0">
            <a:off x="13802458" y="8515732"/>
            <a:ext cx="3456842" cy="1029585"/>
            <a:chOff x="0" y="0"/>
            <a:chExt cx="4609122" cy="1372780"/>
          </a:xfrm>
        </p:grpSpPr>
        <p:sp>
          <p:nvSpPr>
            <p:cNvPr name="AutoShape 9" id="9"/>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0" id="10"/>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4"/>
              <a:stretch>
                <a:fillRect l="0" t="0" r="0" b="0"/>
              </a:stretch>
            </a:blipFill>
          </p:spPr>
        </p:sp>
        <p:sp>
          <p:nvSpPr>
            <p:cNvPr name="TextBox 11" id="11"/>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2" id="12"/>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5" id="5"/>
          <p:cNvGrpSpPr/>
          <p:nvPr/>
        </p:nvGrpSpPr>
        <p:grpSpPr>
          <a:xfrm rot="0">
            <a:off x="13802458" y="8515732"/>
            <a:ext cx="3456842" cy="1029585"/>
            <a:chOff x="0" y="0"/>
            <a:chExt cx="4609122" cy="1372780"/>
          </a:xfrm>
        </p:grpSpPr>
        <p:sp>
          <p:nvSpPr>
            <p:cNvPr name="AutoShape 6" id="6"/>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7" id="7"/>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2"/>
              <a:stretch>
                <a:fillRect l="0" t="0" r="0" b="0"/>
              </a:stretch>
            </a:blipFill>
          </p:spPr>
        </p:sp>
        <p:sp>
          <p:nvSpPr>
            <p:cNvPr name="TextBox 8" id="8"/>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Freeform 9" id="9"/>
          <p:cNvSpPr/>
          <p:nvPr/>
        </p:nvSpPr>
        <p:spPr>
          <a:xfrm flipH="false" flipV="false" rot="-760067">
            <a:off x="8177820" y="3501466"/>
            <a:ext cx="8209743" cy="5469742"/>
          </a:xfrm>
          <a:custGeom>
            <a:avLst/>
            <a:gdLst/>
            <a:ahLst/>
            <a:cxnLst/>
            <a:rect r="r" b="b" t="t" l="l"/>
            <a:pathLst>
              <a:path h="5469742" w="8209743">
                <a:moveTo>
                  <a:pt x="0" y="0"/>
                </a:moveTo>
                <a:lnTo>
                  <a:pt x="8209743" y="0"/>
                </a:lnTo>
                <a:lnTo>
                  <a:pt x="8209743" y="5469741"/>
                </a:lnTo>
                <a:lnTo>
                  <a:pt x="0" y="5469741"/>
                </a:lnTo>
                <a:lnTo>
                  <a:pt x="0" y="0"/>
                </a:lnTo>
                <a:close/>
              </a:path>
            </a:pathLst>
          </a:custGeom>
          <a:blipFill>
            <a:blip r:embed="rId3"/>
            <a:stretch>
              <a:fillRect l="0" t="0" r="0" b="0"/>
            </a:stretch>
          </a:blipFill>
        </p:spPr>
      </p:sp>
      <p:sp>
        <p:nvSpPr>
          <p:cNvPr name="TextBox 10" id="10"/>
          <p:cNvSpPr txBox="true"/>
          <p:nvPr/>
        </p:nvSpPr>
        <p:spPr>
          <a:xfrm rot="0">
            <a:off x="1028700" y="4733104"/>
            <a:ext cx="6649290" cy="4812214"/>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Il est recommandé d’utiliser un aérosol-doseur (aussi appelé « inhalateur » ou « pompe ») muni d’un tube d’espacement (chambre de retenue à valve).</a:t>
            </a:r>
          </a:p>
          <a:p>
            <a:pPr algn="l">
              <a:lnSpc>
                <a:spcPts val="3499"/>
              </a:lnSpc>
              <a:spcBef>
                <a:spcPct val="0"/>
              </a:spcBef>
            </a:pPr>
          </a:p>
          <a:p>
            <a:pPr algn="l">
              <a:lnSpc>
                <a:spcPts val="3499"/>
              </a:lnSpc>
              <a:spcBef>
                <a:spcPct val="0"/>
              </a:spcBef>
            </a:pPr>
            <a:r>
              <a:rPr lang="en-US" b="true" sz="2799">
                <a:solidFill>
                  <a:srgbClr val="000000"/>
                </a:solidFill>
                <a:latin typeface="Inter Medium"/>
                <a:ea typeface="Inter Medium"/>
                <a:cs typeface="Inter Medium"/>
                <a:sym typeface="Inter Medium"/>
              </a:rPr>
              <a:t>L’utilisation d’un tube d’espacement augmente les chances qu’une plus grande partie de la dose du médicament se rende dans vos poumons.</a:t>
            </a:r>
          </a:p>
        </p:txBody>
      </p:sp>
      <p:sp>
        <p:nvSpPr>
          <p:cNvPr name="TextBox 11" id="11"/>
          <p:cNvSpPr txBox="true"/>
          <p:nvPr/>
        </p:nvSpPr>
        <p:spPr>
          <a:xfrm rot="0">
            <a:off x="1028700" y="1009650"/>
            <a:ext cx="3076762" cy="914961"/>
          </a:xfrm>
          <a:prstGeom prst="rect">
            <a:avLst/>
          </a:prstGeom>
        </p:spPr>
        <p:txBody>
          <a:bodyPr anchor="t" rtlCol="false" tIns="0" lIns="0" bIns="0" rIns="0">
            <a:spAutoFit/>
          </a:bodyPr>
          <a:lstStyle/>
          <a:p>
            <a:pPr algn="l">
              <a:lnSpc>
                <a:spcPts val="7374"/>
              </a:lnSpc>
              <a:spcBef>
                <a:spcPct val="0"/>
              </a:spcBef>
            </a:pPr>
            <a:r>
              <a:rPr lang="en-US" b="true" sz="5899">
                <a:solidFill>
                  <a:srgbClr val="000000"/>
                </a:solidFill>
                <a:latin typeface="Inter Bold"/>
                <a:ea typeface="Inter Bold"/>
                <a:cs typeface="Inter Bold"/>
                <a:sym typeface="Inter Bold"/>
              </a:rPr>
              <a:t>Asthme</a:t>
            </a:r>
          </a:p>
        </p:txBody>
      </p:sp>
      <p:sp>
        <p:nvSpPr>
          <p:cNvPr name="TextBox 12" id="12"/>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
        <p:nvSpPr>
          <p:cNvPr name="TextBox 13" id="13"/>
          <p:cNvSpPr txBox="true"/>
          <p:nvPr/>
        </p:nvSpPr>
        <p:spPr>
          <a:xfrm rot="0">
            <a:off x="1028700" y="2186466"/>
            <a:ext cx="13298579" cy="2182867"/>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L’asthme ne seguérit pas. Il existe des médicaments pour traiter la maladie (les inhalateurs ou «pompe»).</a:t>
            </a:r>
          </a:p>
          <a:p>
            <a:pPr algn="l">
              <a:lnSpc>
                <a:spcPts val="3499"/>
              </a:lnSpc>
              <a:spcBef>
                <a:spcPct val="0"/>
              </a:spcBef>
            </a:pPr>
          </a:p>
          <a:p>
            <a:pPr algn="l">
              <a:lnSpc>
                <a:spcPts val="3499"/>
              </a:lnSpc>
              <a:spcBef>
                <a:spcPct val="0"/>
              </a:spcBef>
            </a:pPr>
            <a:r>
              <a:rPr lang="en-US" b="true" sz="2799">
                <a:solidFill>
                  <a:srgbClr val="000000"/>
                </a:solidFill>
                <a:latin typeface="Inter Medium"/>
                <a:ea typeface="Inter Medium"/>
                <a:cs typeface="Inter Medium"/>
                <a:sym typeface="Inter Medium"/>
              </a:rPr>
              <a:t>Si tu as l’asthme, assure-toi de prendre tous les médicaments prescrits par ton/ta médecin.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3194495"/>
            <a:ext cx="12646786" cy="5477163"/>
          </a:xfrm>
          <a:prstGeom prst="rect">
            <a:avLst/>
          </a:prstGeom>
        </p:spPr>
        <p:txBody>
          <a:bodyPr anchor="t" rtlCol="false" tIns="0" lIns="0" bIns="0" rIns="0">
            <a:spAutoFit/>
          </a:bodyPr>
          <a:lstStyle/>
          <a:p>
            <a:pPr algn="l">
              <a:lnSpc>
                <a:spcPts val="750"/>
              </a:lnSpc>
            </a:pPr>
          </a:p>
          <a:p>
            <a:pPr algn="l" marL="690879" indent="-345439" lvl="1">
              <a:lnSpc>
                <a:spcPts val="3999"/>
              </a:lnSpc>
              <a:buFont typeface="Arial"/>
              <a:buChar char="•"/>
            </a:pPr>
            <a:r>
              <a:rPr lang="en-US" b="true" sz="3199">
                <a:solidFill>
                  <a:srgbClr val="000000"/>
                </a:solidFill>
                <a:latin typeface="Inter Medium"/>
                <a:ea typeface="Inter Medium"/>
                <a:cs typeface="Inter Medium"/>
                <a:sym typeface="Inter Medium"/>
              </a:rPr>
              <a:t>La </a:t>
            </a:r>
            <a:r>
              <a:rPr lang="en-US" b="true" sz="3199">
                <a:solidFill>
                  <a:srgbClr val="000000"/>
                </a:solidFill>
                <a:latin typeface="Inter Medium"/>
                <a:ea typeface="Inter Medium"/>
                <a:cs typeface="Inter Medium"/>
                <a:sym typeface="Inter Medium"/>
              </a:rPr>
              <a:t>maladieest plus fréquente chez les enfants qui grandissent avec des personnes qui fument.</a:t>
            </a:r>
          </a:p>
          <a:p>
            <a:pPr algn="l">
              <a:lnSpc>
                <a:spcPts val="1750"/>
              </a:lnSpc>
            </a:pPr>
          </a:p>
          <a:p>
            <a:pPr algn="l">
              <a:lnSpc>
                <a:spcPts val="750"/>
              </a:lnSpc>
            </a:pPr>
          </a:p>
          <a:p>
            <a:pPr algn="l" marL="690880" indent="-345440" lvl="1">
              <a:lnSpc>
                <a:spcPts val="4000"/>
              </a:lnSpc>
              <a:buFont typeface="Arial"/>
              <a:buChar char="•"/>
            </a:pPr>
            <a:r>
              <a:rPr lang="en-US" b="true" sz="3200">
                <a:solidFill>
                  <a:srgbClr val="000000"/>
                </a:solidFill>
                <a:latin typeface="Inter Medium"/>
                <a:ea typeface="Inter Medium"/>
                <a:cs typeface="Inter Medium"/>
                <a:sym typeface="Inter Medium"/>
              </a:rPr>
              <a:t>L</a:t>
            </a:r>
            <a:r>
              <a:rPr lang="en-US" b="true" sz="3200">
                <a:solidFill>
                  <a:srgbClr val="000000"/>
                </a:solidFill>
                <a:latin typeface="Inter Medium"/>
                <a:ea typeface="Inter Medium"/>
                <a:cs typeface="Inter Medium"/>
                <a:sym typeface="Inter Medium"/>
              </a:rPr>
              <a:t>es personnes qui vapotent ou fument peuvent présenter des symptômes semblables à ceux de l’asthme.</a:t>
            </a:r>
          </a:p>
          <a:p>
            <a:pPr algn="r">
              <a:lnSpc>
                <a:spcPts val="4000"/>
              </a:lnSpc>
            </a:pPr>
          </a:p>
          <a:p>
            <a:pPr algn="l" marL="690880" indent="-345440" lvl="1">
              <a:lnSpc>
                <a:spcPts val="4000"/>
              </a:lnSpc>
              <a:buFont typeface="Arial"/>
              <a:buChar char="•"/>
            </a:pPr>
            <a:r>
              <a:rPr lang="en-US" b="true" sz="3200">
                <a:solidFill>
                  <a:srgbClr val="000000"/>
                </a:solidFill>
                <a:latin typeface="Inter Medium"/>
                <a:ea typeface="Inter Medium"/>
                <a:cs typeface="Inter Medium"/>
                <a:sym typeface="Inter Medium"/>
              </a:rPr>
              <a:t>Si vous êtes atteint-e d’asthme, fumer ou vapoter peut aggraver vos symptômes.</a:t>
            </a:r>
          </a:p>
          <a:p>
            <a:pPr algn="l">
              <a:lnSpc>
                <a:spcPts val="4000"/>
              </a:lnSpc>
            </a:pPr>
          </a:p>
          <a:p>
            <a:pPr algn="l" marL="690880" indent="-345440" lvl="1">
              <a:lnSpc>
                <a:spcPts val="4000"/>
              </a:lnSpc>
              <a:buFont typeface="Arial"/>
              <a:buChar char="•"/>
            </a:pPr>
            <a:r>
              <a:rPr lang="en-US" b="true" sz="3200">
                <a:solidFill>
                  <a:srgbClr val="000000"/>
                </a:solidFill>
                <a:latin typeface="Inter Medium"/>
                <a:ea typeface="Inter Medium"/>
                <a:cs typeface="Inter Medium"/>
                <a:sym typeface="Inter Medium"/>
              </a:rPr>
              <a:t>Être à proximité d’une personne qui vapote ou fume peut déclencher une crise d’asthme.</a:t>
            </a:r>
          </a:p>
        </p:txBody>
      </p:sp>
      <p:sp>
        <p:nvSpPr>
          <p:cNvPr name="TextBox 3" id="3"/>
          <p:cNvSpPr txBox="true"/>
          <p:nvPr/>
        </p:nvSpPr>
        <p:spPr>
          <a:xfrm rot="0">
            <a:off x="1112359" y="1200193"/>
            <a:ext cx="15603628" cy="1578632"/>
          </a:xfrm>
          <a:prstGeom prst="rect">
            <a:avLst/>
          </a:prstGeom>
        </p:spPr>
        <p:txBody>
          <a:bodyPr anchor="t" rtlCol="false" tIns="0" lIns="0" bIns="0" rIns="0">
            <a:spAutoFit/>
          </a:bodyPr>
          <a:lstStyle/>
          <a:p>
            <a:pPr algn="l">
              <a:lnSpc>
                <a:spcPts val="6216"/>
              </a:lnSpc>
            </a:pPr>
            <a:r>
              <a:rPr lang="en-US" b="true" sz="5600">
                <a:solidFill>
                  <a:srgbClr val="000000"/>
                </a:solidFill>
                <a:latin typeface="Inter Bold"/>
                <a:ea typeface="Inter Bold"/>
                <a:cs typeface="Inter Bold"/>
                <a:sym typeface="Inter Bold"/>
              </a:rPr>
              <a:t>Qu</a:t>
            </a:r>
            <a:r>
              <a:rPr lang="en-US" b="true" sz="5600">
                <a:solidFill>
                  <a:srgbClr val="000000"/>
                </a:solidFill>
                <a:latin typeface="Inter Bold"/>
                <a:ea typeface="Inter Bold"/>
                <a:cs typeface="Inter Bold"/>
                <a:sym typeface="Inter Bold"/>
              </a:rPr>
              <a:t>el est le lien entre le tabagisme/vapotage et l’asthme?</a:t>
            </a:r>
          </a:p>
        </p:txBody>
      </p:sp>
      <p:grpSp>
        <p:nvGrpSpPr>
          <p:cNvPr name="Group 4" id="4"/>
          <p:cNvGrpSpPr/>
          <p:nvPr/>
        </p:nvGrpSpPr>
        <p:grpSpPr>
          <a:xfrm rot="0">
            <a:off x="-56864" y="10069999"/>
            <a:ext cx="18466079" cy="1038225"/>
            <a:chOff x="0" y="0"/>
            <a:chExt cx="4863494" cy="273442"/>
          </a:xfrm>
        </p:grpSpPr>
        <p:sp>
          <p:nvSpPr>
            <p:cNvPr name="Freeform 5" id="5"/>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6" id="6"/>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7" id="7"/>
          <p:cNvGrpSpPr/>
          <p:nvPr/>
        </p:nvGrpSpPr>
        <p:grpSpPr>
          <a:xfrm rot="0">
            <a:off x="13802458" y="8515732"/>
            <a:ext cx="3456842" cy="1029585"/>
            <a:chOff x="0" y="0"/>
            <a:chExt cx="4609122" cy="1372780"/>
          </a:xfrm>
        </p:grpSpPr>
        <p:sp>
          <p:nvSpPr>
            <p:cNvPr name="AutoShape 8" id="8"/>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9" id="9"/>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2"/>
              <a:stretch>
                <a:fillRect l="0" t="0" r="0" b="0"/>
              </a:stretch>
            </a:blipFill>
          </p:spPr>
        </p:sp>
        <p:sp>
          <p:nvSpPr>
            <p:cNvPr name="TextBox 10" id="10"/>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1" id="11"/>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DAGyHXqqsUA</dc:identifier>
  <dcterms:modified xsi:type="dcterms:W3CDTF">2011-08-01T06:04:30Z</dcterms:modified>
  <cp:revision>1</cp:revision>
  <dc:title>LRFL How vaping and smoking harm the body</dc:title>
</cp:coreProperties>
</file>